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 id="2147483670" r:id="rId2"/>
    <p:sldMasterId id="2147483671" r:id="rId3"/>
  </p:sldMasterIdLst>
  <p:notesMasterIdLst>
    <p:notesMasterId r:id="rId72"/>
  </p:notesMasterIdLst>
  <p:sldIdLst>
    <p:sldId id="256" r:id="rId4"/>
    <p:sldId id="25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7" r:id="rId71"/>
  </p:sldIdLst>
  <p:sldSz cx="9144000" cy="5143500" type="screen16x9"/>
  <p:notesSz cx="6858000" cy="9144000"/>
  <p:embeddedFontLst>
    <p:embeddedFont>
      <p:font typeface="Barlow" panose="00000500000000000000" pitchFamily="2" charset="0"/>
      <p:regular r:id="rId73"/>
      <p:bold r:id="rId74"/>
      <p:italic r:id="rId75"/>
      <p:boldItalic r:id="rId76"/>
    </p:embeddedFont>
    <p:embeddedFont>
      <p:font typeface="Barlow Light" panose="00000400000000000000" pitchFamily="2" charset="0"/>
      <p:regular r:id="rId77"/>
      <p:bold r:id="rId78"/>
      <p:italic r:id="rId79"/>
      <p:boldItalic r:id="rId80"/>
    </p:embeddedFont>
    <p:embeddedFont>
      <p:font typeface="Barlow Medium" panose="00000600000000000000" pitchFamily="2" charset="0"/>
      <p:regular r:id="rId81"/>
      <p:bold r:id="rId82"/>
      <p:italic r:id="rId83"/>
      <p:boldItalic r:id="rId84"/>
    </p:embeddedFont>
    <p:embeddedFont>
      <p:font typeface="Georgia" panose="02040502050405020303" pitchFamily="18" charset="0"/>
      <p:regular r:id="rId85"/>
      <p:bold r:id="rId86"/>
      <p:italic r:id="rId87"/>
      <p:boldItalic r:id="rId88"/>
    </p:embeddedFont>
    <p:embeddedFont>
      <p:font typeface="Montserrat" panose="00000500000000000000" pitchFamily="2" charset="0"/>
      <p:regular r:id="rId89"/>
      <p:bold r:id="rId90"/>
      <p:italic r:id="rId91"/>
      <p:boldItalic r:id="rId92"/>
    </p:embeddedFont>
    <p:embeddedFont>
      <p:font typeface="Montserrat ExtraBold" panose="00000900000000000000" pitchFamily="2" charset="0"/>
      <p:bold r:id="rId93"/>
      <p:boldItalic r:id="rId94"/>
    </p:embeddedFont>
    <p:embeddedFont>
      <p:font typeface="Montserrat Medium" panose="00000600000000000000" pitchFamily="2" charset="0"/>
      <p:regular r:id="rId95"/>
      <p:bold r:id="rId96"/>
      <p:italic r:id="rId97"/>
      <p:boldItalic r:id="rId98"/>
    </p:embeddedFont>
    <p:embeddedFont>
      <p:font typeface="Montserrat SemiBold" panose="00000700000000000000" pitchFamily="2" charset="0"/>
      <p:regular r:id="rId99"/>
      <p:bold r:id="rId100"/>
      <p:italic r:id="rId101"/>
      <p:boldItalic r:id="rId102"/>
    </p:embeddedFont>
    <p:embeddedFont>
      <p:font typeface="Oswald" panose="00000500000000000000" pitchFamily="2" charset="0"/>
      <p:regular r:id="rId103"/>
      <p:bold r:id="rId104"/>
    </p:embeddedFont>
    <p:embeddedFont>
      <p:font typeface="Proxima Nova" panose="020B0604020202020204" charset="0"/>
      <p:regular r:id="rId105"/>
      <p:bold r:id="rId106"/>
      <p:italic r:id="rId107"/>
      <p:boldItalic r:id="rId108"/>
    </p:embeddedFont>
    <p:embeddedFont>
      <p:font typeface="Proxima Nova Semibold" panose="020B0604020202020204" charset="0"/>
      <p:regular r:id="rId109"/>
      <p:bold r:id="rId110"/>
      <p:boldItalic r:id="rId111"/>
    </p:embeddedFont>
    <p:embeddedFont>
      <p:font typeface="Raleway" pitchFamily="2" charset="0"/>
      <p:regular r:id="rId112"/>
      <p:bold r:id="rId113"/>
      <p:italic r:id="rId114"/>
      <p:boldItalic r:id="rId115"/>
    </p:embeddedFont>
    <p:embeddedFont>
      <p:font typeface="Raleway ExtraBold" pitchFamily="2" charset="0"/>
      <p:bold r:id="rId116"/>
      <p:boldItalic r:id="rId117"/>
    </p:embeddedFont>
    <p:embeddedFont>
      <p:font typeface="Raleway Medium" pitchFamily="2" charset="0"/>
      <p:regular r:id="rId118"/>
      <p:bold r:id="rId119"/>
      <p:italic r:id="rId120"/>
      <p:boldItalic r:id="rId121"/>
    </p:embeddedFont>
    <p:embeddedFont>
      <p:font typeface="Raleway SemiBold" pitchFamily="2" charset="0"/>
      <p:regular r:id="rId122"/>
      <p:bold r:id="rId123"/>
      <p:italic r:id="rId124"/>
      <p:boldItalic r:id="rId125"/>
    </p:embeddedFont>
    <p:embeddedFont>
      <p:font typeface="Roboto" panose="02000000000000000000" pitchFamily="2" charset="0"/>
      <p:regular r:id="rId126"/>
      <p:bold r:id="rId127"/>
      <p:italic r:id="rId128"/>
      <p:boldItalic r:id="rId129"/>
    </p:embeddedFont>
    <p:embeddedFont>
      <p:font typeface="Staatliches" pitchFamily="2" charset="0"/>
      <p:regular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6681" autoAdjust="0"/>
  </p:normalViewPr>
  <p:slideViewPr>
    <p:cSldViewPr snapToGrid="0">
      <p:cViewPr varScale="1">
        <p:scale>
          <a:sx n="163" d="100"/>
          <a:sy n="163" d="100"/>
        </p:scale>
        <p:origin x="16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45.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font" Target="fonts/font12.fntdata"/><Relationship Id="rId16" Type="http://schemas.openxmlformats.org/officeDocument/2006/relationships/slide" Target="slides/slide13.xml"/><Relationship Id="rId107" Type="http://schemas.openxmlformats.org/officeDocument/2006/relationships/font" Target="fonts/font35.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font" Target="fonts/font30.fntdata"/><Relationship Id="rId123" Type="http://schemas.openxmlformats.org/officeDocument/2006/relationships/font" Target="fonts/font51.fntdata"/><Relationship Id="rId128" Type="http://schemas.openxmlformats.org/officeDocument/2006/relationships/font" Target="fonts/font56.fntdata"/><Relationship Id="rId5" Type="http://schemas.openxmlformats.org/officeDocument/2006/relationships/slide" Target="slides/slide2.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41.fntdata"/><Relationship Id="rId118" Type="http://schemas.openxmlformats.org/officeDocument/2006/relationships/font" Target="fonts/font46.fntdata"/><Relationship Id="rId134" Type="http://schemas.openxmlformats.org/officeDocument/2006/relationships/tableStyles" Target="tableStyles.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1.fntdata"/><Relationship Id="rId108" Type="http://schemas.openxmlformats.org/officeDocument/2006/relationships/font" Target="fonts/font36.fntdata"/><Relationship Id="rId124" Type="http://schemas.openxmlformats.org/officeDocument/2006/relationships/font" Target="fonts/font52.fntdata"/><Relationship Id="rId129" Type="http://schemas.openxmlformats.org/officeDocument/2006/relationships/font" Target="fonts/font57.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font" Target="fonts/font3.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42.fntdata"/><Relationship Id="rId119" Type="http://schemas.openxmlformats.org/officeDocument/2006/relationships/font" Target="fonts/font47.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font" Target="fonts/font9.fntdata"/><Relationship Id="rId86" Type="http://schemas.openxmlformats.org/officeDocument/2006/relationships/font" Target="fonts/font14.fntdata"/><Relationship Id="rId130" Type="http://schemas.openxmlformats.org/officeDocument/2006/relationships/font" Target="fonts/font58.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37.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font" Target="fonts/font32.fntdata"/><Relationship Id="rId120" Type="http://schemas.openxmlformats.org/officeDocument/2006/relationships/font" Target="fonts/font48.fntdata"/><Relationship Id="rId125" Type="http://schemas.openxmlformats.org/officeDocument/2006/relationships/font" Target="fonts/font5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5.fntdata"/><Relationship Id="rId110" Type="http://schemas.openxmlformats.org/officeDocument/2006/relationships/font" Target="fonts/font38.fntdata"/><Relationship Id="rId115" Type="http://schemas.openxmlformats.org/officeDocument/2006/relationships/font" Target="fonts/font43.fntdata"/><Relationship Id="rId131"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font" Target="fonts/font10.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5.fntdata"/><Relationship Id="rId100" Type="http://schemas.openxmlformats.org/officeDocument/2006/relationships/font" Target="fonts/font28.fntdata"/><Relationship Id="rId105" Type="http://schemas.openxmlformats.org/officeDocument/2006/relationships/font" Target="fonts/font33.fntdata"/><Relationship Id="rId126" Type="http://schemas.openxmlformats.org/officeDocument/2006/relationships/font" Target="fonts/font5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121" Type="http://schemas.openxmlformats.org/officeDocument/2006/relationships/font" Target="fonts/font49.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44.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11.fntdata"/><Relationship Id="rId88" Type="http://schemas.openxmlformats.org/officeDocument/2006/relationships/font" Target="fonts/font16.fntdata"/><Relationship Id="rId111" Type="http://schemas.openxmlformats.org/officeDocument/2006/relationships/font" Target="fonts/font39.fntdata"/><Relationship Id="rId132"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34.fntdata"/><Relationship Id="rId127" Type="http://schemas.openxmlformats.org/officeDocument/2006/relationships/font" Target="fonts/font55.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font" Target="fonts/font1.fntdata"/><Relationship Id="rId78" Type="http://schemas.openxmlformats.org/officeDocument/2006/relationships/font" Target="fonts/font6.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font" Target="fonts/font29.fntdata"/><Relationship Id="rId122" Type="http://schemas.openxmlformats.org/officeDocument/2006/relationships/font" Target="fonts/font50.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font" Target="fonts/font17.fntdata"/><Relationship Id="rId112" Type="http://schemas.openxmlformats.org/officeDocument/2006/relationships/font" Target="fonts/font40.fntdata"/><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agilepainrelief.com/glossary/team-size"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Hi everybody,</a:t>
            </a:r>
            <a:endParaRPr/>
          </a:p>
          <a:p>
            <a:pPr marL="0" lvl="0" indent="0" algn="l" rtl="0">
              <a:lnSpc>
                <a:spcPct val="100000"/>
              </a:lnSpc>
              <a:spcBef>
                <a:spcPts val="0"/>
              </a:spcBef>
              <a:spcAft>
                <a:spcPts val="0"/>
              </a:spcAft>
              <a:buSzPts val="1400"/>
              <a:buNone/>
            </a:pPr>
            <a:r>
              <a:rPr lang="tr-TR"/>
              <a:t>Welcome to Agile class. Hope everything is well for you.</a:t>
            </a:r>
            <a:endParaRPr/>
          </a:p>
          <a:p>
            <a:pPr marL="0" lvl="0" indent="0" algn="l" rtl="0">
              <a:lnSpc>
                <a:spcPct val="100000"/>
              </a:lnSpc>
              <a:spcBef>
                <a:spcPts val="0"/>
              </a:spcBef>
              <a:spcAft>
                <a:spcPts val="0"/>
              </a:spcAft>
              <a:buSzPts val="1400"/>
              <a:buNone/>
            </a:pPr>
            <a:r>
              <a:rPr lang="tr-TR"/>
              <a:t>Today we are here in Agile class.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 am waiting for all of you to join peardeck.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While waiting lets talk about todays class.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Agile is a 2-session class. We will learn a mindset here, maybe the ethic of modern project management. After that, we will learn how to use Jira with Agile approach. It will be also 2-session class.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after that the first part of this course will finish. Happy for you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Today we will learn what  Agile is.  This is a static topic, there are too many definitions,and  many concepts. There is no hands on, just slides and some definitions.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But this lesson will not be a boring one. This lesson will be a brainstorming about project management. I want to take your opinions and talk together.</a:t>
            </a:r>
            <a:endParaRPr/>
          </a:p>
          <a:p>
            <a:pPr marL="0" lvl="0" indent="0" algn="l" rtl="0">
              <a:lnSpc>
                <a:spcPct val="100000"/>
              </a:lnSpc>
              <a:spcBef>
                <a:spcPts val="0"/>
              </a:spcBef>
              <a:spcAft>
                <a:spcPts val="0"/>
              </a:spcAft>
              <a:buSzPts val="1400"/>
              <a:buNone/>
            </a:pPr>
            <a:r>
              <a:rPr lang="tr-TR"/>
              <a:t>so sit back and enjoy the class:)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You had  have SDLC classes, you learned that there are so many SDLC models. Today we will talk about the most common one in software industry.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 my opinion Agile is not just a model of SDLC,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it is a mindset, informed by the values contained in the Agile Manifesto and the 12 Principles behind the Agile Manifesto. Those values and principles provide guidance on how to create and respond to change and how to deal with uncertainty.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solidFill>
                  <a:schemeClr val="dk1"/>
                </a:solidFill>
              </a:rPr>
              <a:t>This report is called CHAOS report. </a:t>
            </a:r>
            <a:endParaRPr/>
          </a:p>
          <a:p>
            <a:pPr marL="0" lvl="0" indent="0" algn="l" rtl="0">
              <a:lnSpc>
                <a:spcPct val="100000"/>
              </a:lnSpc>
              <a:spcBef>
                <a:spcPts val="0"/>
              </a:spcBef>
              <a:spcAft>
                <a:spcPts val="0"/>
              </a:spcAft>
              <a:buSzPts val="1400"/>
              <a:buNone/>
            </a:pPr>
            <a:r>
              <a:rPr lang="tr-TR">
                <a:solidFill>
                  <a:schemeClr val="dk1"/>
                </a:solidFill>
              </a:rPr>
              <a:t>Why it was called Chaos?</a:t>
            </a:r>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the results showed that there was a real chaos in software development</a:t>
            </a:r>
            <a:endParaRPr/>
          </a:p>
          <a:p>
            <a:pPr marL="0" lvl="0" indent="0" algn="l" rtl="0">
              <a:lnSpc>
                <a:spcPct val="100000"/>
              </a:lnSpc>
              <a:spcBef>
                <a:spcPts val="0"/>
              </a:spcBef>
              <a:spcAft>
                <a:spcPts val="0"/>
              </a:spcAft>
              <a:buSzPts val="1400"/>
              <a:buNone/>
            </a:pPr>
            <a:r>
              <a:rPr lang="tr-TR">
                <a:solidFill>
                  <a:schemeClr val="dk1"/>
                </a:solidFill>
              </a:rPr>
              <a:t>But the name is not  for this.</a:t>
            </a:r>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sz="1050" i="1">
                <a:solidFill>
                  <a:srgbClr val="333333"/>
                </a:solidFill>
                <a:highlight>
                  <a:srgbClr val="FFFFFF"/>
                </a:highlight>
                <a:latin typeface="Georgia"/>
                <a:ea typeface="Georgia"/>
                <a:cs typeface="Georgia"/>
                <a:sym typeface="Georgia"/>
              </a:rPr>
              <a:t>CHAOS stands for the Comprehensive Human Appraisal for Originating Software</a:t>
            </a:r>
            <a:endParaRPr>
              <a:solidFill>
                <a:schemeClr val="dk1"/>
              </a:solidFil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Guys this slide is the one of the most important one to understand why a modern approach is needed.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 software statistics company called Standish Group did a study on the success and failure rates of projects in the US. These projects are </a:t>
            </a:r>
            <a:r>
              <a:rPr lang="tr-TR">
                <a:solidFill>
                  <a:schemeClr val="dk1"/>
                </a:solidFill>
              </a:rPr>
              <a:t>10,000 projects.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results of this study showed that 29 percent of traditional projects clearly failed. The projects were either canceled before completion or the projects did not result a product.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60 percent of traditional projects were rejected. The projects have been completed, but there have been serious differences between the expected and the actual product in terms of cost, time, quality.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Only 11 percent of the projects have been fully successful. The projects have been completed and the delivered product that is accepted.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So, </a:t>
            </a:r>
            <a:r>
              <a:rPr lang="tr-TR">
                <a:solidFill>
                  <a:srgbClr val="3A3F50"/>
                </a:solidFill>
              </a:rPr>
              <a:t>In the US alone, billions of dollars spent on application development projects. From this application market, big amount of money were wasted on the projects that were never came to an end.</a:t>
            </a:r>
            <a:endParaRPr>
              <a:solidFill>
                <a:srgbClr val="3A3F50"/>
              </a:solidFill>
            </a:endParaRPr>
          </a:p>
          <a:p>
            <a:pPr marL="0" lvl="0" indent="0" algn="l" rtl="0">
              <a:lnSpc>
                <a:spcPct val="100000"/>
              </a:lnSpc>
              <a:spcBef>
                <a:spcPts val="0"/>
              </a:spcBef>
              <a:spcAft>
                <a:spcPts val="0"/>
              </a:spcAft>
              <a:buClr>
                <a:schemeClr val="dk1"/>
              </a:buClr>
              <a:buSzPts val="1100"/>
              <a:buFont typeface="Arial"/>
              <a:buNone/>
            </a:pPr>
            <a:endParaRPr>
              <a:solidFill>
                <a:srgbClr val="3A3F50"/>
              </a:solidFill>
            </a:endParaRPr>
          </a:p>
          <a:p>
            <a:pPr marL="0" lvl="0" indent="0" algn="l" rtl="0">
              <a:lnSpc>
                <a:spcPct val="100000"/>
              </a:lnSpc>
              <a:spcBef>
                <a:spcPts val="0"/>
              </a:spcBef>
              <a:spcAft>
                <a:spcPts val="0"/>
              </a:spcAft>
              <a:buSzPts val="1400"/>
              <a:buNone/>
            </a:pPr>
            <a:r>
              <a:rPr lang="tr-TR">
                <a:solidFill>
                  <a:schemeClr val="dk1"/>
                </a:solidFill>
              </a:rPr>
              <a:t>These losses have been a direct result of traditional project management processes that cannot adapt to the change.</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In the last two decades,developers working on projects have noticed increasing problems with traditional project management. </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a:solidFill>
                  <a:schemeClr val="dk1"/>
                </a:solidFill>
              </a:rPr>
              <a:t>Thus, Agile Project Management emerged.</a:t>
            </a:r>
            <a:endParaRPr>
              <a:solidFill>
                <a:schemeClr val="dk1"/>
              </a:solidFil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This  table shows  agile versus traditional waterfall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check the table.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This  table shows  agile versus traditional waterfall projects </a:t>
            </a:r>
            <a:endParaRPr/>
          </a:p>
          <a:p>
            <a:pPr marL="0" lvl="0" indent="0" algn="l" rtl="0">
              <a:lnSpc>
                <a:spcPct val="100000"/>
              </a:lnSpc>
              <a:spcBef>
                <a:spcPts val="0"/>
              </a:spcBef>
              <a:spcAft>
                <a:spcPts val="0"/>
              </a:spcAft>
              <a:buSzPts val="1400"/>
              <a:buNone/>
            </a:pPr>
            <a:r>
              <a:rPr lang="tr-TR"/>
              <a:t>between 2011 and 2015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check the table.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 something has changed after agile </a:t>
            </a:r>
            <a:endParaRPr/>
          </a:p>
          <a:p>
            <a:pPr marL="0" lvl="0" indent="0" algn="l" rtl="0">
              <a:lnSpc>
                <a:spcPct val="100000"/>
              </a:lnSpc>
              <a:spcBef>
                <a:spcPts val="0"/>
              </a:spcBef>
              <a:spcAft>
                <a:spcPts val="0"/>
              </a:spcAft>
              <a:buSzPts val="1400"/>
              <a:buNone/>
            </a:pPr>
            <a:r>
              <a:rPr lang="tr-TR"/>
              <a:t>we can understand it from this table.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So guys, from where this agile mind set came from? What is the origin?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check about agile manifesto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Now guys, </a:t>
            </a:r>
            <a:r>
              <a:rPr lang="tr-TR">
                <a:solidFill>
                  <a:schemeClr val="dk1"/>
                </a:solidFill>
              </a:rPr>
              <a:t>Lets discuss the agile manifesto,</a:t>
            </a:r>
            <a:endParaRPr/>
          </a:p>
          <a:p>
            <a:pPr marL="0" lvl="0" indent="0" algn="l" rtl="0">
              <a:lnSpc>
                <a:spcPct val="100000"/>
              </a:lnSpc>
              <a:spcBef>
                <a:spcPts val="0"/>
              </a:spcBef>
              <a:spcAft>
                <a:spcPts val="0"/>
              </a:spcAft>
              <a:buSzPts val="1400"/>
              <a:buNone/>
            </a:pPr>
            <a:r>
              <a:rPr lang="tr-TR"/>
              <a:t>from where this agile mind set came from? </a:t>
            </a:r>
            <a:endParaRPr/>
          </a:p>
          <a:p>
            <a:pPr marL="0" lvl="0" indent="0" algn="l" rtl="0">
              <a:lnSpc>
                <a:spcPct val="100000"/>
              </a:lnSpc>
              <a:spcBef>
                <a:spcPts val="0"/>
              </a:spcBef>
              <a:spcAft>
                <a:spcPts val="0"/>
              </a:spcAft>
              <a:buSzPts val="1400"/>
              <a:buNone/>
            </a:pPr>
            <a:r>
              <a:rPr lang="tr-TR"/>
              <a:t>What is the origin?</a:t>
            </a:r>
            <a:endParaRPr/>
          </a:p>
          <a:p>
            <a:pPr marL="0" lvl="0" indent="0" algn="l" rtl="0">
              <a:lnSpc>
                <a:spcPct val="100000"/>
              </a:lnSpc>
              <a:spcBef>
                <a:spcPts val="0"/>
              </a:spcBef>
              <a:spcAft>
                <a:spcPts val="0"/>
              </a:spcAft>
              <a:buSzPts val="1400"/>
              <a:buNone/>
            </a:pPr>
            <a:r>
              <a:rPr lang="tr-TR"/>
              <a:t>Who created agile mindset?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This is the story:</a:t>
            </a:r>
            <a:endParaRPr/>
          </a:p>
          <a:p>
            <a:pPr marL="0" lvl="0" indent="0" algn="l" rtl="0">
              <a:lnSpc>
                <a:spcPct val="100000"/>
              </a:lnSpc>
              <a:spcBef>
                <a:spcPts val="0"/>
              </a:spcBef>
              <a:spcAft>
                <a:spcPts val="0"/>
              </a:spcAft>
              <a:buSzPts val="1400"/>
              <a:buNone/>
            </a:pPr>
            <a:r>
              <a:rPr lang="tr-TR"/>
              <a:t>In 2001, a group of software and project experts met at a ski resort in Snowbird, in the state of Utah.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They ski together and have a 2-day brainstorming on problems in software development.</a:t>
            </a:r>
            <a:endParaRPr/>
          </a:p>
          <a:p>
            <a:pPr marL="0" lvl="0" indent="0" algn="l" rtl="0">
              <a:lnSpc>
                <a:spcPct val="100000"/>
              </a:lnSpc>
              <a:spcBef>
                <a:spcPts val="0"/>
              </a:spcBef>
              <a:spcAft>
                <a:spcPts val="0"/>
              </a:spcAft>
              <a:buSzPts val="1400"/>
              <a:buNone/>
            </a:pPr>
            <a:endParaRPr/>
          </a:p>
          <a:p>
            <a:pPr marL="0" lvl="0" indent="0" algn="l" rtl="0">
              <a:lnSpc>
                <a:spcPct val="155556"/>
              </a:lnSpc>
              <a:spcBef>
                <a:spcPts val="0"/>
              </a:spcBef>
              <a:spcAft>
                <a:spcPts val="0"/>
              </a:spcAft>
              <a:buSzPts val="1100"/>
              <a:buNone/>
            </a:pPr>
            <a:r>
              <a:rPr lang="tr-TR">
                <a:solidFill>
                  <a:schemeClr val="dk1"/>
                </a:solidFill>
                <a:latin typeface="Roboto"/>
                <a:ea typeface="Roboto"/>
                <a:cs typeface="Roboto"/>
                <a:sym typeface="Roboto"/>
              </a:rPr>
              <a:t>The problem, they agreed, was that companies were so focused on excessively planning and documenting their software development cycles that they lost sight of what is important-  the customer satisfaction </a:t>
            </a:r>
            <a:endParaRPr/>
          </a:p>
          <a:p>
            <a:pPr marL="0" lvl="0" indent="0" algn="l" rtl="0">
              <a:lnSpc>
                <a:spcPct val="100000"/>
              </a:lnSpc>
              <a:spcBef>
                <a:spcPts val="1800"/>
              </a:spcBef>
              <a:spcAft>
                <a:spcPts val="0"/>
              </a:spcAft>
              <a:buSzPts val="1400"/>
              <a:buNone/>
            </a:pPr>
            <a:r>
              <a:rPr lang="tr-TR"/>
              <a:t>They came to a consensus as a result of this meeting and they published the Agile Manifesto, which is a statement that had </a:t>
            </a:r>
            <a:r>
              <a:rPr lang="tr-TR" sz="1200">
                <a:solidFill>
                  <a:schemeClr val="dk1"/>
                </a:solidFill>
                <a:latin typeface="Roboto"/>
                <a:ea typeface="Roboto"/>
                <a:cs typeface="Roboto"/>
                <a:sym typeface="Roboto"/>
              </a:rPr>
              <a:t>just 68 words, </a:t>
            </a:r>
            <a:endParaRPr sz="1200">
              <a:solidFill>
                <a:schemeClr val="dk1"/>
              </a:solidFill>
              <a:latin typeface="Roboto"/>
              <a:ea typeface="Roboto"/>
              <a:cs typeface="Roboto"/>
              <a:sym typeface="Roboto"/>
            </a:endParaRPr>
          </a:p>
          <a:p>
            <a:pPr marL="0" lvl="0" indent="0" algn="l" rtl="0">
              <a:lnSpc>
                <a:spcPct val="100000"/>
              </a:lnSpc>
              <a:spcBef>
                <a:spcPts val="0"/>
              </a:spcBef>
              <a:spcAft>
                <a:spcPts val="0"/>
              </a:spcAft>
              <a:buSzPts val="1400"/>
              <a:buNone/>
            </a:pPr>
            <a:r>
              <a:rPr lang="tr-TR" sz="1200">
                <a:solidFill>
                  <a:schemeClr val="dk1"/>
                </a:solidFill>
                <a:latin typeface="Roboto"/>
                <a:ea typeface="Roboto"/>
                <a:cs typeface="Roboto"/>
                <a:sym typeface="Roboto"/>
              </a:rPr>
              <a:t>yes it is only 68 words</a:t>
            </a:r>
            <a:endParaRPr sz="1200">
              <a:solidFill>
                <a:schemeClr val="dk1"/>
              </a:solidFill>
              <a:latin typeface="Roboto"/>
              <a:ea typeface="Roboto"/>
              <a:cs typeface="Roboto"/>
              <a:sym typeface="Roboto"/>
            </a:endParaRPr>
          </a:p>
          <a:p>
            <a:pPr marL="0" lvl="0" indent="0" algn="l" rtl="0">
              <a:lnSpc>
                <a:spcPct val="100000"/>
              </a:lnSpc>
              <a:spcBef>
                <a:spcPts val="0"/>
              </a:spcBef>
              <a:spcAft>
                <a:spcPts val="0"/>
              </a:spcAft>
              <a:buSzPts val="1400"/>
              <a:buNone/>
            </a:pPr>
            <a:r>
              <a:rPr lang="tr-TR" sz="1200">
                <a:solidFill>
                  <a:schemeClr val="dk1"/>
                </a:solidFill>
                <a:latin typeface="Roboto"/>
                <a:ea typeface="Roboto"/>
                <a:cs typeface="Roboto"/>
                <a:sym typeface="Roboto"/>
              </a:rPr>
              <a:t>and this short document changed the software development forever.</a:t>
            </a:r>
            <a:endParaRPr sz="1200">
              <a:solidFill>
                <a:schemeClr val="dk1"/>
              </a:solidFill>
              <a:latin typeface="Roboto"/>
              <a:ea typeface="Roboto"/>
              <a:cs typeface="Roboto"/>
              <a:sym typeface="Roboto"/>
            </a:endParaRPr>
          </a:p>
          <a:p>
            <a:pPr marL="0" lvl="0" indent="0" algn="l" rtl="0">
              <a:lnSpc>
                <a:spcPct val="100000"/>
              </a:lnSpc>
              <a:spcBef>
                <a:spcPts val="0"/>
              </a:spcBef>
              <a:spcAft>
                <a:spcPts val="0"/>
              </a:spcAft>
              <a:buSzPts val="1400"/>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0"/>
              </a:spcAft>
              <a:buSzPts val="1400"/>
              <a:buNone/>
            </a:pPr>
            <a:r>
              <a:rPr lang="tr-TR"/>
              <a:t>This declaration has been a guide in software projects over the past 20 years. And eventually Agile mindset turned into a mainstream.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Actually, this people could not imagine the impact of their meeting on the future of project management. The simplicity of this manifesto, and the principles they developed later, transformed the world of information technology.</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This guy is one the member of the agile manifesto signing group.</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listen to him.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he mentions the importance of guidance rather than giving orders to people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this is important part of the agile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 want to take your opinions.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Think you are a manager in a company do you give direct orders to make a job done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or you just give guidance and make your subordinates think about how to done this job?</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 me tell an important point in agile</a:t>
            </a:r>
            <a:endParaRPr/>
          </a:p>
          <a:p>
            <a:pPr marL="0" lvl="0" indent="0" algn="l" rtl="0">
              <a:lnSpc>
                <a:spcPct val="100000"/>
              </a:lnSpc>
              <a:spcBef>
                <a:spcPts val="0"/>
              </a:spcBef>
              <a:spcAft>
                <a:spcPts val="0"/>
              </a:spcAft>
              <a:buSzPts val="1400"/>
              <a:buNone/>
            </a:pPr>
            <a:r>
              <a:rPr lang="tr-TR"/>
              <a:t>there is no subordinate or superior.</a:t>
            </a:r>
            <a:endParaRPr/>
          </a:p>
          <a:p>
            <a:pPr marL="0" lvl="0" indent="0" algn="l" rtl="0">
              <a:lnSpc>
                <a:spcPct val="100000"/>
              </a:lnSpc>
              <a:spcBef>
                <a:spcPts val="0"/>
              </a:spcBef>
              <a:spcAft>
                <a:spcPts val="0"/>
              </a:spcAft>
              <a:buSzPts val="1400"/>
              <a:buNone/>
            </a:pPr>
            <a:r>
              <a:rPr lang="tr-TR"/>
              <a:t>all members of the project is in  the same level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Interesting, right?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 how can a project go </a:t>
            </a:r>
            <a:endParaRPr/>
          </a:p>
          <a:p>
            <a:pPr marL="0" lvl="0" indent="0" algn="l" rtl="0">
              <a:lnSpc>
                <a:spcPct val="100000"/>
              </a:lnSpc>
              <a:spcBef>
                <a:spcPts val="0"/>
              </a:spcBef>
              <a:spcAft>
                <a:spcPts val="0"/>
              </a:spcAft>
              <a:buSzPts val="1400"/>
              <a:buNone/>
            </a:pPr>
            <a:r>
              <a:rPr lang="tr-TR"/>
              <a:t>without a super powered manager?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 will see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tr-TR" sz="1400" b="1">
                <a:solidFill>
                  <a:srgbClr val="FF0000"/>
                </a:solidFill>
              </a:rPr>
              <a:t>In the Manifesto for Agile Software Development</a:t>
            </a:r>
            <a:endParaRPr sz="1400" b="1">
              <a:solidFill>
                <a:srgbClr val="FF0000"/>
              </a:solidFill>
            </a:endParaRPr>
          </a:p>
          <a:p>
            <a:pPr marL="0" lvl="0" indent="0" algn="l" rtl="0">
              <a:lnSpc>
                <a:spcPct val="115000"/>
              </a:lnSpc>
              <a:spcBef>
                <a:spcPts val="1200"/>
              </a:spcBef>
              <a:spcAft>
                <a:spcPts val="0"/>
              </a:spcAft>
              <a:buClr>
                <a:schemeClr val="dk1"/>
              </a:buClr>
              <a:buSzPts val="1100"/>
              <a:buFont typeface="Arial"/>
              <a:buNone/>
            </a:pPr>
            <a:r>
              <a:rPr lang="tr-TR" sz="1000">
                <a:solidFill>
                  <a:schemeClr val="dk1"/>
                </a:solidFill>
              </a:rPr>
              <a:t>they said;</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600">
                <a:solidFill>
                  <a:schemeClr val="dk1"/>
                </a:solidFill>
              </a:rPr>
              <a:t>Individuals and interactions </a:t>
            </a:r>
            <a:r>
              <a:rPr lang="tr-TR" sz="1000">
                <a:solidFill>
                  <a:schemeClr val="dk1"/>
                </a:solidFill>
              </a:rPr>
              <a:t>over processes and tools</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600">
                <a:solidFill>
                  <a:schemeClr val="dk1"/>
                </a:solidFill>
              </a:rPr>
              <a:t>Working software </a:t>
            </a:r>
            <a:r>
              <a:rPr lang="tr-TR" sz="1000">
                <a:solidFill>
                  <a:schemeClr val="dk1"/>
                </a:solidFill>
              </a:rPr>
              <a:t>over comprehensive documentation</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600">
                <a:solidFill>
                  <a:schemeClr val="dk1"/>
                </a:solidFill>
              </a:rPr>
              <a:t>Customer collaboration </a:t>
            </a:r>
            <a:r>
              <a:rPr lang="tr-TR" sz="1000">
                <a:solidFill>
                  <a:schemeClr val="dk1"/>
                </a:solidFill>
              </a:rPr>
              <a:t>over contract negotiation</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600">
                <a:solidFill>
                  <a:schemeClr val="dk1"/>
                </a:solidFill>
              </a:rPr>
              <a:t>Responding to change </a:t>
            </a:r>
            <a:r>
              <a:rPr lang="tr-TR" sz="1000">
                <a:solidFill>
                  <a:schemeClr val="dk1"/>
                </a:solidFill>
              </a:rPr>
              <a:t>over following a plan</a:t>
            </a:r>
            <a:endParaRPr sz="1000">
              <a:solidFill>
                <a:schemeClr val="dk1"/>
              </a:solidFill>
            </a:endParaRPr>
          </a:p>
          <a:p>
            <a:pPr marL="0" lvl="0" indent="0" algn="l" rtl="0">
              <a:lnSpc>
                <a:spcPct val="100000"/>
              </a:lnSpc>
              <a:spcBef>
                <a:spcPts val="1200"/>
              </a:spcBef>
              <a:spcAft>
                <a:spcPts val="0"/>
              </a:spcAft>
              <a:buSzPts val="1400"/>
              <a:buNone/>
            </a:pPr>
            <a:r>
              <a:rPr lang="tr-TR"/>
              <a:t>In summary, while they  accepted the values on the right, they found the items on the left more valuable. </a:t>
            </a:r>
            <a:endParaRPr/>
          </a:p>
          <a:p>
            <a:pPr marL="0" lvl="0" indent="0" algn="l" rtl="0">
              <a:lnSpc>
                <a:spcPct val="100000"/>
              </a:lnSpc>
              <a:spcBef>
                <a:spcPts val="0"/>
              </a:spcBef>
              <a:spcAft>
                <a:spcPts val="0"/>
              </a:spcAft>
              <a:buSzPts val="1400"/>
              <a:buNone/>
            </a:pPr>
            <a:r>
              <a:rPr lang="tr-TR"/>
              <a:t>So guys, the items on the right are also very important, but the more important values are those on the left</a:t>
            </a:r>
            <a:endParaRPr/>
          </a:p>
          <a:p>
            <a:pPr marL="0" lvl="0" indent="0" algn="l" rtl="0">
              <a:lnSpc>
                <a:spcPct val="100000"/>
              </a:lnSpc>
              <a:spcBef>
                <a:spcPts val="0"/>
              </a:spcBef>
              <a:spcAft>
                <a:spcPts val="0"/>
              </a:spcAft>
              <a:buSzPts val="1400"/>
              <a:buNone/>
            </a:pPr>
            <a:endParaRPr/>
          </a:p>
          <a:p>
            <a:pPr marL="0" lvl="0" indent="0" algn="l" rtl="0">
              <a:lnSpc>
                <a:spcPct val="115000"/>
              </a:lnSpc>
              <a:spcBef>
                <a:spcPts val="1200"/>
              </a:spcBef>
              <a:spcAft>
                <a:spcPts val="0"/>
              </a:spcAft>
              <a:buSzPts val="1100"/>
              <a:buNone/>
            </a:pPr>
            <a:r>
              <a:rPr lang="tr-TR" sz="1800" b="1">
                <a:solidFill>
                  <a:srgbClr val="FF0000"/>
                </a:solidFill>
              </a:rPr>
              <a:t>This is  the Manifesto </a:t>
            </a:r>
            <a:endParaRPr/>
          </a:p>
          <a:p>
            <a:pPr marL="0" lvl="0" indent="0" algn="l" rtl="0">
              <a:lnSpc>
                <a:spcPct val="115000"/>
              </a:lnSpc>
              <a:spcBef>
                <a:spcPts val="1200"/>
              </a:spcBef>
              <a:spcAft>
                <a:spcPts val="0"/>
              </a:spcAft>
              <a:buSzPts val="1100"/>
              <a:buNone/>
            </a:pPr>
            <a:r>
              <a:rPr lang="tr-TR" sz="1800" b="1">
                <a:solidFill>
                  <a:srgbClr val="FF0000"/>
                </a:solidFill>
              </a:rPr>
              <a:t>very short</a:t>
            </a:r>
            <a:endParaRPr/>
          </a:p>
          <a:p>
            <a:pPr marL="0" lvl="0" indent="0" algn="l" rtl="0">
              <a:lnSpc>
                <a:spcPct val="115000"/>
              </a:lnSpc>
              <a:spcBef>
                <a:spcPts val="1200"/>
              </a:spcBef>
              <a:spcAft>
                <a:spcPts val="0"/>
              </a:spcAft>
              <a:buClr>
                <a:schemeClr val="dk1"/>
              </a:buClr>
              <a:buSzPts val="1100"/>
              <a:buFont typeface="Arial"/>
              <a:buNone/>
            </a:pPr>
            <a:r>
              <a:rPr lang="tr-TR" sz="1100">
                <a:solidFill>
                  <a:schemeClr val="dk1"/>
                </a:solidFill>
              </a:rPr>
              <a:t>you see there are values on the left and on the right. </a:t>
            </a:r>
            <a:endParaRPr/>
          </a:p>
          <a:p>
            <a:pPr marL="0" lvl="0" indent="0" algn="l" rtl="0">
              <a:lnSpc>
                <a:spcPct val="115000"/>
              </a:lnSpc>
              <a:spcBef>
                <a:spcPts val="1200"/>
              </a:spcBef>
              <a:spcAft>
                <a:spcPts val="0"/>
              </a:spcAft>
              <a:buClr>
                <a:schemeClr val="dk1"/>
              </a:buClr>
              <a:buSzPts val="1100"/>
              <a:buFont typeface="Arial"/>
              <a:buNone/>
            </a:pPr>
            <a:r>
              <a:rPr lang="tr-TR" sz="1100">
                <a:solidFill>
                  <a:schemeClr val="dk1"/>
                </a:solidFill>
              </a:rPr>
              <a:t>Manifesto is all about the values.</a:t>
            </a:r>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100">
                <a:solidFill>
                  <a:schemeClr val="dk1"/>
                </a:solidFill>
              </a:rPr>
              <a:t>on the right side you can see processes and tools</a:t>
            </a:r>
            <a:endParaRPr/>
          </a:p>
          <a:p>
            <a:pPr marL="0" lvl="0" indent="0" algn="l" rtl="0">
              <a:lnSpc>
                <a:spcPct val="115000"/>
              </a:lnSpc>
              <a:spcBef>
                <a:spcPts val="1200"/>
              </a:spcBef>
              <a:spcAft>
                <a:spcPts val="0"/>
              </a:spcAft>
              <a:buClr>
                <a:schemeClr val="dk1"/>
              </a:buClr>
              <a:buSzPts val="1100"/>
              <a:buFont typeface="Arial"/>
              <a:buNone/>
            </a:pPr>
            <a:r>
              <a:rPr lang="tr-TR" sz="1100">
                <a:solidFill>
                  <a:schemeClr val="dk1"/>
                </a:solidFill>
              </a:rPr>
              <a:t>comprehensive documentation</a:t>
            </a:r>
            <a:endParaRPr/>
          </a:p>
          <a:p>
            <a:pPr marL="0" lvl="0" indent="0" algn="l" rtl="0">
              <a:lnSpc>
                <a:spcPct val="115000"/>
              </a:lnSpc>
              <a:spcBef>
                <a:spcPts val="1200"/>
              </a:spcBef>
              <a:spcAft>
                <a:spcPts val="0"/>
              </a:spcAft>
              <a:buClr>
                <a:schemeClr val="dk1"/>
              </a:buClr>
              <a:buSzPts val="1100"/>
              <a:buFont typeface="Arial"/>
              <a:buNone/>
            </a:pPr>
            <a:r>
              <a:rPr lang="tr-TR" sz="1100">
                <a:solidFill>
                  <a:schemeClr val="dk1"/>
                </a:solidFill>
              </a:rPr>
              <a:t>contract negotiation</a:t>
            </a:r>
            <a:endParaRPr/>
          </a:p>
          <a:p>
            <a:pPr marL="0" lvl="0" indent="0" algn="l" rtl="0">
              <a:lnSpc>
                <a:spcPct val="115000"/>
              </a:lnSpc>
              <a:spcBef>
                <a:spcPts val="1200"/>
              </a:spcBef>
              <a:spcAft>
                <a:spcPts val="0"/>
              </a:spcAft>
              <a:buClr>
                <a:schemeClr val="dk1"/>
              </a:buClr>
              <a:buSzPts val="1100"/>
              <a:buFont typeface="Arial"/>
              <a:buNone/>
            </a:pPr>
            <a:r>
              <a:rPr lang="tr-TR" sz="1100">
                <a:solidFill>
                  <a:schemeClr val="dk1"/>
                </a:solidFill>
              </a:rPr>
              <a:t>following a plan</a:t>
            </a:r>
            <a:endParaRPr/>
          </a:p>
          <a:p>
            <a:pPr marL="0" lvl="0" indent="0" algn="l" rtl="0">
              <a:lnSpc>
                <a:spcPct val="115000"/>
              </a:lnSpc>
              <a:spcBef>
                <a:spcPts val="1200"/>
              </a:spcBef>
              <a:spcAft>
                <a:spcPts val="0"/>
              </a:spcAft>
              <a:buClr>
                <a:schemeClr val="dk1"/>
              </a:buClr>
              <a:buSzPts val="1100"/>
              <a:buFont typeface="Arial"/>
              <a:buNone/>
            </a:pPr>
            <a:r>
              <a:rPr lang="tr-TR" sz="1100">
                <a:solidFill>
                  <a:schemeClr val="dk1"/>
                </a:solidFill>
              </a:rPr>
              <a:t>similar to waterfall, right? we can say traditional values</a:t>
            </a:r>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100">
                <a:solidFill>
                  <a:schemeClr val="dk1"/>
                </a:solidFill>
              </a:rPr>
              <a:t>and on the left side;</a:t>
            </a:r>
            <a:endParaRPr/>
          </a:p>
          <a:p>
            <a:pPr marL="0" lvl="0" indent="0" algn="l" rtl="0">
              <a:lnSpc>
                <a:spcPct val="115000"/>
              </a:lnSpc>
              <a:spcBef>
                <a:spcPts val="1200"/>
              </a:spcBef>
              <a:spcAft>
                <a:spcPts val="0"/>
              </a:spcAft>
              <a:buClr>
                <a:schemeClr val="dk1"/>
              </a:buClr>
              <a:buSzPts val="1100"/>
              <a:buFont typeface="Arial"/>
              <a:buNone/>
            </a:pPr>
            <a:r>
              <a:rPr lang="tr-TR" sz="2000">
                <a:solidFill>
                  <a:schemeClr val="dk1"/>
                </a:solidFill>
              </a:rPr>
              <a:t>Individuals and interactions </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2000">
                <a:solidFill>
                  <a:schemeClr val="dk1"/>
                </a:solidFill>
              </a:rPr>
              <a:t>Working software </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2000">
                <a:solidFill>
                  <a:schemeClr val="dk1"/>
                </a:solidFill>
              </a:rPr>
              <a:t>Customer collaboration </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2000">
                <a:solidFill>
                  <a:schemeClr val="dk1"/>
                </a:solidFill>
              </a:rPr>
              <a:t>Responding to change </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100">
                <a:solidFill>
                  <a:schemeClr val="dk1"/>
                </a:solidFill>
              </a:rPr>
              <a:t>Yes, those are the new values.</a:t>
            </a:r>
            <a:endParaRPr/>
          </a:p>
          <a:p>
            <a:pPr marL="0" lvl="0" indent="0" algn="l" rtl="0">
              <a:lnSpc>
                <a:spcPct val="100000"/>
              </a:lnSpc>
              <a:spcBef>
                <a:spcPts val="1200"/>
              </a:spcBef>
              <a:spcAft>
                <a:spcPts val="0"/>
              </a:spcAft>
              <a:buSzPts val="1400"/>
              <a:buNone/>
            </a:pPr>
            <a:r>
              <a:rPr lang="tr-TR"/>
              <a:t>In summary, while they  accepted the values on the right, </a:t>
            </a:r>
            <a:endParaRPr/>
          </a:p>
          <a:p>
            <a:pPr marL="0" lvl="0" indent="0" algn="l" rtl="0">
              <a:lnSpc>
                <a:spcPct val="100000"/>
              </a:lnSpc>
              <a:spcBef>
                <a:spcPts val="0"/>
              </a:spcBef>
              <a:spcAft>
                <a:spcPts val="0"/>
              </a:spcAft>
              <a:buSzPts val="1400"/>
              <a:buNone/>
            </a:pPr>
            <a:r>
              <a:rPr lang="tr-TR"/>
              <a:t>they found the items on the left more valuable.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They said ok those on the right side are important but,</a:t>
            </a:r>
            <a:endParaRPr/>
          </a:p>
          <a:p>
            <a:pPr marL="0" lvl="0" indent="0" algn="l" rtl="0">
              <a:lnSpc>
                <a:spcPct val="100000"/>
              </a:lnSpc>
              <a:spcBef>
                <a:spcPts val="0"/>
              </a:spcBef>
              <a:spcAft>
                <a:spcPts val="0"/>
              </a:spcAft>
              <a:buSzPts val="1400"/>
              <a:buNone/>
            </a:pPr>
            <a:r>
              <a:rPr lang="tr-TR"/>
              <a:t>We should focus on the values on the left side more than on the right</a:t>
            </a:r>
            <a:endParaRPr/>
          </a:p>
          <a:p>
            <a:pPr marL="0" lvl="0" indent="0" algn="l" rtl="0">
              <a:lnSpc>
                <a:spcPct val="100000"/>
              </a:lnSpc>
              <a:spcBef>
                <a:spcPts val="0"/>
              </a:spcBef>
              <a:spcAft>
                <a:spcPts val="0"/>
              </a:spcAft>
              <a:buSzPts val="1400"/>
              <a:buNone/>
            </a:pPr>
            <a:r>
              <a:rPr lang="tr-T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Web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r>
              <a:rPr lang="tr-TR"/>
              <a:t>The group's work was about making the software industry more productive, more humane (kindly) and more sustainable.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This group basically constructed the following 3 main thing:</a:t>
            </a:r>
            <a:endParaRPr/>
          </a:p>
          <a:p>
            <a:pPr marL="0" lvl="0" indent="0" algn="l" rtl="0">
              <a:lnSpc>
                <a:spcPct val="100000"/>
              </a:lnSpc>
              <a:spcBef>
                <a:spcPts val="0"/>
              </a:spcBef>
              <a:spcAft>
                <a:spcPts val="0"/>
              </a:spcAft>
              <a:buSzPts val="1400"/>
              <a:buNone/>
            </a:pPr>
            <a:r>
              <a:rPr lang="tr-TR"/>
              <a:t>they created: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Agile Manifesto</a:t>
            </a:r>
            <a:r>
              <a:rPr lang="tr-TR"/>
              <a:t>: Core Development Values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Agile Principles</a:t>
            </a:r>
            <a:r>
              <a:rPr lang="tr-TR"/>
              <a:t>: 12 guiding items that support Agile project teams in the implementation of Agile techniques and these principles support the teams to stay on this path. 12 Principles are based on the Agile Manifesto.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Agile Alliance</a:t>
            </a:r>
            <a:r>
              <a:rPr lang="tr-TR"/>
              <a:t>: Some authors have set up the Agile Alliance, a nonprofit organization that supports software development according to the manifesto's values and principles.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In this slide you can see the 4 values of the manifesto together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Traditional approaches emphasize a tight  planing, avoid change, document everything and control everything, </a:t>
            </a:r>
            <a:endParaRPr/>
          </a:p>
          <a:p>
            <a:pPr marL="0" lvl="0" indent="0" algn="l" rtl="0">
              <a:lnSpc>
                <a:spcPct val="100000"/>
              </a:lnSpc>
              <a:spcBef>
                <a:spcPts val="0"/>
              </a:spcBef>
              <a:spcAft>
                <a:spcPts val="0"/>
              </a:spcAft>
              <a:buSzPts val="1400"/>
              <a:buNone/>
            </a:pPr>
            <a:r>
              <a:rPr lang="tr-TR"/>
              <a:t>But The manifesto focuses on People, Communication, Product and Flexibility.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Agile Manifesto is a big change. </a:t>
            </a:r>
            <a:endParaRPr/>
          </a:p>
          <a:p>
            <a:pPr marL="0" lvl="0" indent="0" algn="l" rtl="0">
              <a:lnSpc>
                <a:spcPct val="100000"/>
              </a:lnSpc>
              <a:spcBef>
                <a:spcPts val="0"/>
              </a:spcBef>
              <a:spcAft>
                <a:spcPts val="0"/>
              </a:spcAft>
              <a:buSzPts val="1400"/>
              <a:buNone/>
            </a:pPr>
            <a:r>
              <a:rPr lang="tr-TR"/>
              <a:t>Teams focus more on individuals and interactions, collaborate with the customer, respond to change, and produce software that works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Now lets check the values one by one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result can be stronger when you let each person add a value to the project. </a:t>
            </a:r>
            <a:endParaRPr/>
          </a:p>
          <a:p>
            <a:pPr marL="0" lvl="0" indent="0" algn="l" rtl="0">
              <a:lnSpc>
                <a:spcPct val="100000"/>
              </a:lnSpc>
              <a:spcBef>
                <a:spcPts val="0"/>
              </a:spcBef>
              <a:spcAft>
                <a:spcPts val="0"/>
              </a:spcAft>
              <a:buSzPts val="1400"/>
              <a:buNone/>
            </a:pPr>
            <a:r>
              <a:rPr lang="tr-TR"/>
              <a:t>When human interactions focus on solving problems, a common purpose can emerge.</a:t>
            </a:r>
            <a:endParaRPr/>
          </a:p>
          <a:p>
            <a:pPr marL="0" lvl="0" indent="0" algn="l" rtl="0">
              <a:lnSpc>
                <a:spcPct val="100000"/>
              </a:lnSpc>
              <a:spcBef>
                <a:spcPts val="0"/>
              </a:spcBef>
              <a:spcAft>
                <a:spcPts val="0"/>
              </a:spcAft>
              <a:buSzPts val="1400"/>
              <a:buNone/>
            </a:pPr>
            <a:r>
              <a:rPr lang="tr-TR"/>
              <a:t> </a:t>
            </a:r>
            <a:endParaRPr/>
          </a:p>
          <a:p>
            <a:pPr marL="0" lvl="0" indent="0" algn="l" rtl="0">
              <a:lnSpc>
                <a:spcPct val="100000"/>
              </a:lnSpc>
              <a:spcBef>
                <a:spcPts val="0"/>
              </a:spcBef>
              <a:spcAft>
                <a:spcPts val="0"/>
              </a:spcAft>
              <a:buSzPts val="1400"/>
              <a:buNone/>
            </a:pPr>
            <a:r>
              <a:rPr lang="tr-TR">
                <a:solidFill>
                  <a:schemeClr val="dk1"/>
                </a:solidFill>
              </a:rPr>
              <a:t>In Agile approach, individual face-to-face communication is very important.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400"/>
              <a:buNone/>
            </a:pPr>
            <a:r>
              <a:rPr lang="tr-TR"/>
              <a:t>A simple conversation about the project can solve many problems in shorter time.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The focus of a development team is to produce a working software. Comprehensive documentation should not be in first place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tr-TR"/>
              <a:t>If the customer does not see a working software, he/she cannot know exactly what he/she wants.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Therefore, when we meet with the customer, it becomes more important to display product increments according to the customer's needs.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sz="1200"/>
              <a:t>when we meet with the customer, </a:t>
            </a:r>
            <a:endParaRPr/>
          </a:p>
          <a:p>
            <a:pPr marL="0" lvl="0" indent="0" algn="l" rtl="0">
              <a:lnSpc>
                <a:spcPct val="100000"/>
              </a:lnSpc>
              <a:spcBef>
                <a:spcPts val="0"/>
              </a:spcBef>
              <a:spcAft>
                <a:spcPts val="0"/>
              </a:spcAft>
              <a:buClr>
                <a:schemeClr val="dk1"/>
              </a:buClr>
              <a:buSzPts val="1100"/>
              <a:buFont typeface="Arial"/>
              <a:buNone/>
            </a:pPr>
            <a:r>
              <a:rPr lang="tr-TR" sz="1200"/>
              <a:t>it becomes more important to display product increments according to the customer's needs. </a:t>
            </a:r>
            <a:endParaRPr/>
          </a:p>
          <a:p>
            <a:pPr marL="0" lvl="0" indent="0" algn="l" rtl="0">
              <a:lnSpc>
                <a:spcPct val="100000"/>
              </a:lnSpc>
              <a:spcBef>
                <a:spcPts val="0"/>
              </a:spcBef>
              <a:spcAft>
                <a:spcPts val="0"/>
              </a:spcAft>
              <a:buClr>
                <a:schemeClr val="dk1"/>
              </a:buClr>
              <a:buSzPts val="1100"/>
              <a:buFont typeface="Arial"/>
              <a:buNone/>
            </a:pPr>
            <a:r>
              <a:rPr lang="tr-TR" sz="1200"/>
              <a:t>(</a:t>
            </a:r>
            <a:r>
              <a:rPr lang="tr-TR" sz="1400">
                <a:solidFill>
                  <a:srgbClr val="202124"/>
                </a:solidFill>
                <a:highlight>
                  <a:srgbClr val="FFFFFF"/>
                </a:highlight>
              </a:rPr>
              <a:t>product increment is </a:t>
            </a:r>
            <a:r>
              <a:rPr lang="tr-TR" sz="1400" b="1">
                <a:solidFill>
                  <a:srgbClr val="202124"/>
                </a:solidFill>
                <a:highlight>
                  <a:srgbClr val="FFFFFF"/>
                </a:highlight>
              </a:rPr>
              <a:t>what is produced at the end of a specific time period)</a:t>
            </a:r>
            <a:endParaRPr/>
          </a:p>
          <a:p>
            <a:pPr marL="0" lvl="0" indent="0" algn="l" rtl="0">
              <a:lnSpc>
                <a:spcPct val="100000"/>
              </a:lnSpc>
              <a:spcBef>
                <a:spcPts val="0"/>
              </a:spcBef>
              <a:spcAft>
                <a:spcPts val="0"/>
              </a:spcAft>
              <a:buClr>
                <a:schemeClr val="dk1"/>
              </a:buClr>
              <a:buSzPts val="1100"/>
              <a:buFont typeface="Arial"/>
              <a:buNone/>
            </a:pPr>
            <a:r>
              <a:rPr lang="tr-TR" sz="1400" b="1">
                <a:solidFill>
                  <a:srgbClr val="202124"/>
                </a:solidFill>
                <a:highlight>
                  <a:srgbClr val="FFFFFF"/>
                </a:highlight>
              </a:rPr>
              <a:t>(generally it is a 2 week time)- </a:t>
            </a:r>
            <a:endParaRPr/>
          </a:p>
          <a:p>
            <a:pPr marL="0" lvl="0" indent="0" algn="l" rtl="0">
              <a:lnSpc>
                <a:spcPct val="100000"/>
              </a:lnSpc>
              <a:spcBef>
                <a:spcPts val="0"/>
              </a:spcBef>
              <a:spcAft>
                <a:spcPts val="0"/>
              </a:spcAft>
              <a:buClr>
                <a:schemeClr val="dk1"/>
              </a:buClr>
              <a:buSzPts val="1100"/>
              <a:buFont typeface="Arial"/>
              <a:buNone/>
            </a:pPr>
            <a:r>
              <a:rPr lang="tr-TR" sz="1400" b="1">
                <a:solidFill>
                  <a:srgbClr val="202124"/>
                </a:solidFill>
                <a:highlight>
                  <a:srgbClr val="FFFFFF"/>
                </a:highlight>
              </a:rPr>
              <a:t>you show to customer the progress.</a:t>
            </a:r>
            <a:endParaRPr/>
          </a:p>
          <a:p>
            <a:pPr marL="0" lvl="0" indent="0" algn="l" rtl="0">
              <a:lnSpc>
                <a:spcPct val="100000"/>
              </a:lnSpc>
              <a:spcBef>
                <a:spcPts val="0"/>
              </a:spcBef>
              <a:spcAft>
                <a:spcPts val="0"/>
              </a:spcAft>
              <a:buClr>
                <a:schemeClr val="dk1"/>
              </a:buClr>
              <a:buSzPts val="1100"/>
              <a:buFont typeface="Arial"/>
              <a:buNone/>
            </a:pPr>
            <a:r>
              <a:rPr lang="tr-TR" sz="1400" b="1">
                <a:solidFill>
                  <a:srgbClr val="202124"/>
                </a:solidFill>
                <a:highlight>
                  <a:srgbClr val="FFFFFF"/>
                </a:highlight>
              </a:rPr>
              <a:t>And take the opinions.</a:t>
            </a:r>
            <a:endParaRPr/>
          </a:p>
          <a:p>
            <a:pPr marL="0" lvl="0" indent="0" algn="l" rtl="0">
              <a:lnSpc>
                <a:spcPct val="100000"/>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As a result, the working software would be the main point for the project.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 should there be no documents in Agile projects?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Of course Some documentation  is needed for all projects. For example there is product backlog in Agile.  This is a basic document for sprint planning..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But We can say that Agile approaches simplify administrative paperwork.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Of course Some documentation  is needed for all projects. </a:t>
            </a:r>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But static documentation such as a </a:t>
            </a:r>
            <a:r>
              <a:rPr lang="tr-TR" sz="1200" b="1">
                <a:solidFill>
                  <a:srgbClr val="202124"/>
                </a:solidFill>
                <a:highlight>
                  <a:srgbClr val="FFFFFF"/>
                </a:highlight>
              </a:rPr>
              <a:t>software requirements specification</a:t>
            </a:r>
            <a:r>
              <a:rPr lang="tr-TR" sz="1200">
                <a:solidFill>
                  <a:srgbClr val="202124"/>
                </a:solidFill>
                <a:highlight>
                  <a:srgbClr val="FFFFFF"/>
                </a:highlight>
              </a:rPr>
              <a:t> (SRS) are </a:t>
            </a:r>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usually a more lightweight documentation of the requirements.</a:t>
            </a:r>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FOR EXAMPLE İN SCRUM THERE ARE USER STORIES. </a:t>
            </a:r>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a:t>With user stories  you produce  product backlog.</a:t>
            </a:r>
            <a:endParaRPr/>
          </a:p>
          <a:p>
            <a:pPr marL="0" lvl="0" indent="0" algn="l" rtl="0">
              <a:lnSpc>
                <a:spcPct val="100000"/>
              </a:lnSpc>
              <a:spcBef>
                <a:spcPts val="0"/>
              </a:spcBef>
              <a:spcAft>
                <a:spcPts val="0"/>
              </a:spcAft>
              <a:buSzPts val="1400"/>
              <a:buNone/>
            </a:pPr>
            <a:r>
              <a:rPr lang="tr-TR"/>
              <a:t>This is a basic document for sprint planning..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150">
                <a:solidFill>
                  <a:srgbClr val="232629"/>
                </a:solidFill>
                <a:highlight>
                  <a:srgbClr val="FFFFFF"/>
                </a:highlight>
              </a:rPr>
              <a:t>So , often agile projects capture 'requirements' ;</a:t>
            </a:r>
            <a:endParaRPr/>
          </a:p>
          <a:p>
            <a:pPr marL="0" lvl="0" indent="0" algn="l" rtl="0">
              <a:lnSpc>
                <a:spcPct val="100000"/>
              </a:lnSpc>
              <a:spcBef>
                <a:spcPts val="0"/>
              </a:spcBef>
              <a:spcAft>
                <a:spcPts val="0"/>
              </a:spcAft>
              <a:buSzPts val="1400"/>
              <a:buNone/>
            </a:pPr>
            <a:r>
              <a:rPr lang="tr-TR" sz="1150">
                <a:solidFill>
                  <a:srgbClr val="232629"/>
                </a:solidFill>
                <a:highlight>
                  <a:srgbClr val="FFFFFF"/>
                </a:highlight>
              </a:rPr>
              <a:t>In the form of use cases, user stories, scenarios, or other user-centric forms.</a:t>
            </a:r>
            <a:endParaRPr/>
          </a:p>
          <a:p>
            <a:pPr marL="0" lvl="0" indent="0" algn="l" rtl="0">
              <a:lnSpc>
                <a:spcPct val="100000"/>
              </a:lnSpc>
              <a:spcBef>
                <a:spcPts val="0"/>
              </a:spcBef>
              <a:spcAft>
                <a:spcPts val="0"/>
              </a:spcAft>
              <a:buClr>
                <a:schemeClr val="dk1"/>
              </a:buClr>
              <a:buSzPts val="1100"/>
              <a:buFont typeface="Arial"/>
              <a:buNone/>
            </a:pPr>
            <a:r>
              <a:rPr lang="tr-TR" sz="1150">
                <a:solidFill>
                  <a:srgbClr val="232629"/>
                </a:solidFill>
                <a:highlight>
                  <a:srgbClr val="FFFFFF"/>
                </a:highlight>
              </a:rPr>
              <a:t>We can say it is a light weight of SRS.</a:t>
            </a:r>
            <a:endParaRPr/>
          </a:p>
          <a:p>
            <a:pPr marL="0" lvl="0" indent="0" algn="l" rtl="0">
              <a:lnSpc>
                <a:spcPct val="100000"/>
              </a:lnSpc>
              <a:spcBef>
                <a:spcPts val="0"/>
              </a:spcBef>
              <a:spcAft>
                <a:spcPts val="0"/>
              </a:spcAft>
              <a:buSzPts val="1400"/>
              <a:buNone/>
            </a:pPr>
            <a:endParaRPr sz="1150">
              <a:solidFill>
                <a:srgbClr val="232629"/>
              </a:solidFill>
              <a:highlight>
                <a:srgbClr val="FFFFFF"/>
              </a:highlight>
            </a:endParaRPr>
          </a:p>
          <a:p>
            <a:pPr marL="0" lvl="0" indent="0" algn="l" rtl="0">
              <a:lnSpc>
                <a:spcPct val="100000"/>
              </a:lnSpc>
              <a:spcBef>
                <a:spcPts val="0"/>
              </a:spcBef>
              <a:spcAft>
                <a:spcPts val="0"/>
              </a:spcAft>
              <a:buSzPts val="1400"/>
              <a:buNone/>
            </a:pPr>
            <a:r>
              <a:rPr lang="tr-TR" sz="1150">
                <a:solidFill>
                  <a:srgbClr val="232629"/>
                </a:solidFill>
                <a:highlight>
                  <a:srgbClr val="FFFFFF"/>
                </a:highlight>
              </a:rPr>
              <a:t>But some companies first create  the SRS and than,</a:t>
            </a:r>
            <a:endParaRPr/>
          </a:p>
          <a:p>
            <a:pPr marL="0" lvl="0" indent="0" algn="l" rtl="0">
              <a:lnSpc>
                <a:spcPct val="100000"/>
              </a:lnSpc>
              <a:spcBef>
                <a:spcPts val="0"/>
              </a:spcBef>
              <a:spcAft>
                <a:spcPts val="0"/>
              </a:spcAft>
              <a:buSzPts val="1400"/>
              <a:buNone/>
            </a:pPr>
            <a:r>
              <a:rPr lang="tr-TR" sz="1150">
                <a:solidFill>
                  <a:srgbClr val="232629"/>
                </a:solidFill>
                <a:highlight>
                  <a:srgbClr val="FFFFFF"/>
                </a:highlight>
              </a:rPr>
              <a:t> from SRS tries to create user stories. </a:t>
            </a:r>
            <a:endParaRPr/>
          </a:p>
          <a:p>
            <a:pPr marL="0" lvl="0" indent="0" algn="l" rtl="0">
              <a:lnSpc>
                <a:spcPct val="100000"/>
              </a:lnSpc>
              <a:spcBef>
                <a:spcPts val="0"/>
              </a:spcBef>
              <a:spcAft>
                <a:spcPts val="0"/>
              </a:spcAft>
              <a:buSzPts val="1400"/>
              <a:buNone/>
            </a:pPr>
            <a:r>
              <a:rPr lang="tr-TR" sz="1150">
                <a:solidFill>
                  <a:srgbClr val="232629"/>
                </a:solidFill>
                <a:highlight>
                  <a:srgbClr val="FFFFFF"/>
                </a:highlight>
              </a:rPr>
              <a:t>But this not an agile style</a:t>
            </a:r>
            <a:endParaRPr/>
          </a:p>
          <a:p>
            <a:pPr marL="0" lvl="0" indent="0" algn="l" rtl="0">
              <a:lnSpc>
                <a:spcPct val="100000"/>
              </a:lnSpc>
              <a:spcBef>
                <a:spcPts val="0"/>
              </a:spcBef>
              <a:spcAft>
                <a:spcPts val="0"/>
              </a:spcAft>
              <a:buSzPts val="1400"/>
              <a:buNone/>
            </a:pPr>
            <a:endParaRPr sz="1150">
              <a:solidFill>
                <a:srgbClr val="232629"/>
              </a:solidFill>
              <a:highlight>
                <a:srgbClr val="FFFFFF"/>
              </a:highlight>
            </a:endParaRPr>
          </a:p>
          <a:p>
            <a:pPr marL="0" lvl="0" indent="0" algn="l" rtl="0">
              <a:lnSpc>
                <a:spcPct val="100000"/>
              </a:lnSpc>
              <a:spcBef>
                <a:spcPts val="0"/>
              </a:spcBef>
              <a:spcAft>
                <a:spcPts val="0"/>
              </a:spcAft>
              <a:buSzPts val="1400"/>
              <a:buNone/>
            </a:pPr>
            <a:endParaRPr sz="1150">
              <a:solidFill>
                <a:srgbClr val="232629"/>
              </a:solidFill>
              <a:highlight>
                <a:srgbClr val="FFFFFF"/>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I finished completely., B: I finished partially., C: No, I didn't finish.,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Here is the classical question</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Did you finish your pre-class activity?</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It is important to study before the lesson to get the best from the class</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True, B: False, C: No idea,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Lets answer this question</a:t>
            </a:r>
            <a:endParaRPr/>
          </a:p>
          <a:p>
            <a:pPr marL="0" marR="0" lvl="0" indent="0" algn="l" rtl="0">
              <a:lnSpc>
                <a:spcPct val="100000"/>
              </a:lnSpc>
              <a:spcBef>
                <a:spcPts val="0"/>
              </a:spcBef>
              <a:spcAft>
                <a:spcPts val="0"/>
              </a:spcAft>
              <a:buClr>
                <a:srgbClr val="000000"/>
              </a:buClr>
              <a:buSzPts val="1400"/>
              <a:buFont typeface="Arial"/>
              <a:buNone/>
            </a:pPr>
            <a:r>
              <a:rPr lang="tr-TR" sz="1100">
                <a:solidFill>
                  <a:srgbClr val="0A3534"/>
                </a:solidFill>
                <a:latin typeface="Proxima Nova Semibold"/>
                <a:ea typeface="Proxima Nova Semibold"/>
                <a:cs typeface="Proxima Nova Semibold"/>
                <a:sym typeface="Proxima Nova Semibold"/>
              </a:rPr>
              <a:t>Agile approaches can only be applied in software development, you can not use them for other types of products.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Lets keep going with the third value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Customer Colloboration rather than contract negotiations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First of all, the customer is not the enemy.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 historical project management approaches, customers generally have three key points: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At the start of a project:</a:t>
            </a:r>
            <a:r>
              <a:rPr lang="tr-TR"/>
              <a:t> That is, when the client and the project manager negotiate the contract details.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When the scope changes during the project: </a:t>
            </a:r>
            <a:r>
              <a:rPr lang="tr-TR"/>
              <a:t>Here the customer and the project manager negotiate the changes made to the contract.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b="1"/>
              <a:t>At the end of the project:</a:t>
            </a:r>
            <a:r>
              <a:rPr lang="tr-TR"/>
              <a:t> If the product does not meet the customer's expectations, the project manager and the customer negotiate again for the additional changes.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 this means everything will start from the beginning. Waste of time waste of many things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tr-TR"/>
              <a:t>In fact, using the agile approach, there is a partnership between the customer and the development team.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Customer is also part of the project. For example, In some meetings the customers also come and tell their opinions .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b="1"/>
              <a:t>And the last one;</a:t>
            </a:r>
            <a:endParaRPr b="1"/>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Clr>
                <a:schemeClr val="dk1"/>
              </a:buClr>
              <a:buSzPts val="1100"/>
              <a:buFont typeface="Arial"/>
              <a:buNone/>
            </a:pPr>
            <a:r>
              <a:rPr lang="tr-TR" b="1"/>
              <a:t>Responding to change rather than sticking to a plan</a:t>
            </a:r>
            <a:endParaRPr b="1"/>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Clr>
                <a:schemeClr val="dk1"/>
              </a:buClr>
              <a:buSzPts val="1100"/>
              <a:buFont typeface="Arial"/>
              <a:buNone/>
            </a:pPr>
            <a:r>
              <a:rPr lang="tr-TR"/>
              <a:t>Change is essential to create products of value. If project teams can quickly respond to customers, users, they can develop useful products.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(soru gelirse: for custom software there is a customer that asks for it and pays for it. </a:t>
            </a:r>
            <a:endParaRPr/>
          </a:p>
          <a:p>
            <a:pPr marL="0" lvl="0" indent="0" algn="l" rtl="0">
              <a:lnSpc>
                <a:spcPct val="100000"/>
              </a:lnSpc>
              <a:spcBef>
                <a:spcPts val="0"/>
              </a:spcBef>
              <a:spcAft>
                <a:spcPts val="0"/>
              </a:spcAft>
              <a:buClr>
                <a:schemeClr val="dk1"/>
              </a:buClr>
              <a:buSzPts val="1100"/>
              <a:buFont typeface="Arial"/>
              <a:buNone/>
            </a:pPr>
            <a:r>
              <a:rPr lang="tr-TR"/>
              <a:t>and some other projects are companies own products. after the deployment the  users will be the customers.</a:t>
            </a:r>
            <a:endParaRPr/>
          </a:p>
          <a:p>
            <a:pPr marL="0" lvl="0" indent="0" algn="l" rtl="0">
              <a:lnSpc>
                <a:spcPct val="100000"/>
              </a:lnSpc>
              <a:spcBef>
                <a:spcPts val="0"/>
              </a:spcBef>
              <a:spcAft>
                <a:spcPts val="0"/>
              </a:spcAft>
              <a:buClr>
                <a:schemeClr val="dk1"/>
              </a:buClr>
              <a:buSzPts val="1100"/>
              <a:buFont typeface="Arial"/>
              <a:buNone/>
            </a:pPr>
            <a:r>
              <a:rPr lang="tr-TR"/>
              <a:t>for example  social media applications. they all make changes by the needs of the users)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Unfortunately, traditional project management approaches are far from change. Traditional project teams often go after a plan and miss the opportunity to create creative products.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In contrast, agile projects can systematically adapt to change. The flexibility of agile approaches increases project stability because change in an agile project is predictable and manageable.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Business communication, B: Customer collaboration, C: Procurement process,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 have a peardeck question here.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Can yo u please fill in the blanks </a:t>
            </a:r>
            <a:endParaRPr/>
          </a:p>
          <a:p>
            <a:pPr marL="0" marR="0" lvl="0" indent="0" algn="l" rtl="0">
              <a:lnSpc>
                <a:spcPct val="100000"/>
              </a:lnSpc>
              <a:spcBef>
                <a:spcPts val="0"/>
              </a:spcBef>
              <a:spcAft>
                <a:spcPts val="0"/>
              </a:spcAft>
              <a:buClr>
                <a:srgbClr val="000000"/>
              </a:buClr>
              <a:buSzPts val="1400"/>
              <a:buFont typeface="Arial"/>
              <a:buNone/>
            </a:pPr>
            <a:r>
              <a:rPr lang="tr-TR">
                <a:solidFill>
                  <a:schemeClr val="dk1"/>
                </a:solidFill>
              </a:rPr>
              <a:t>(Customer Colloboration)</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Now lets take a break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after the break we will discuss agile principles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Now we will discuss agile principles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In the months following the publication of the Agile Manifesto, these people continued to communicate. For Agile teams, they reinforced the Agile values with 12 principles.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following 12 Principles are based on the Agile Manifesto.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They said  We follow these principles: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What are those lets check them and I want to discuss some of them with you, I want to take your opinions. </a:t>
            </a:r>
            <a:endParaRPr/>
          </a:p>
          <a:p>
            <a:pPr marL="0" lvl="0" indent="0" algn="l" rtl="0">
              <a:lnSpc>
                <a:spcPct val="100000"/>
              </a:lnSpc>
              <a:spcBef>
                <a:spcPts val="0"/>
              </a:spcBef>
              <a:spcAft>
                <a:spcPts val="0"/>
              </a:spcAft>
              <a:buSzPts val="1400"/>
              <a:buNone/>
            </a:pPr>
            <a:r>
              <a:rPr lang="tr-TR"/>
              <a:t>(yansılardan)</a:t>
            </a:r>
            <a:endParaRPr/>
          </a:p>
          <a:p>
            <a:pPr marL="457200" lvl="0" indent="-317500" algn="l" rtl="0">
              <a:lnSpc>
                <a:spcPct val="100000"/>
              </a:lnSpc>
              <a:spcBef>
                <a:spcPts val="0"/>
              </a:spcBef>
              <a:spcAft>
                <a:spcPts val="0"/>
              </a:spcAft>
              <a:buSzPts val="1400"/>
              <a:buAutoNum type="arabicPeriod"/>
            </a:pPr>
            <a:r>
              <a:rPr lang="tr-TR"/>
              <a:t>Main point is to satisfy the customer with early and continuous delivery of  software.</a:t>
            </a:r>
            <a:endParaRPr/>
          </a:p>
          <a:p>
            <a:pPr marL="45720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AutoNum type="arabicPeriod"/>
            </a:pPr>
            <a:r>
              <a:rPr lang="tr-TR"/>
              <a:t>Welcome changing requirements, even late in development.</a:t>
            </a:r>
            <a:endParaRPr/>
          </a:p>
          <a:p>
            <a:pPr marL="45720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AutoNum type="arabicPeriod"/>
            </a:pPr>
            <a:r>
              <a:rPr lang="tr-TR"/>
              <a:t>Deliver working software frequently, (from a couple of weeks to a couple of months, with a preference to the shorter timescale.)</a:t>
            </a:r>
            <a:endParaRPr/>
          </a:p>
          <a:p>
            <a:pPr marL="45720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AutoNum type="arabicPeriod"/>
            </a:pPr>
            <a:r>
              <a:rPr lang="tr-TR"/>
              <a:t>Business people and developers must work together in the project.</a:t>
            </a:r>
            <a:endParaRPr/>
          </a:p>
          <a:p>
            <a:pPr marL="457200" lvl="0" indent="-22860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 can give a real life example of all four values. </a:t>
            </a:r>
            <a:endParaRPr/>
          </a:p>
          <a:p>
            <a:pPr marL="0" lvl="0" indent="0" algn="l" rtl="0">
              <a:lnSpc>
                <a:spcPct val="100000"/>
              </a:lnSpc>
              <a:spcBef>
                <a:spcPts val="0"/>
              </a:spcBef>
              <a:spcAft>
                <a:spcPts val="0"/>
              </a:spcAft>
              <a:buSzPts val="1400"/>
              <a:buNone/>
            </a:pPr>
            <a:r>
              <a:rPr lang="tr-TR"/>
              <a:t>At my previous job, a customer visited us and wanted a beehive check application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think that he had 200 beehives and he was taking notes about each beehive to a notebook</a:t>
            </a:r>
            <a:endParaRPr/>
          </a:p>
          <a:p>
            <a:pPr marL="0" lvl="0" indent="0" algn="l" rtl="0">
              <a:lnSpc>
                <a:spcPct val="100000"/>
              </a:lnSpc>
              <a:spcBef>
                <a:spcPts val="0"/>
              </a:spcBef>
              <a:spcAft>
                <a:spcPts val="0"/>
              </a:spcAft>
              <a:buSzPts val="1400"/>
              <a:buNone/>
            </a:pPr>
            <a:r>
              <a:rPr lang="tr-TR"/>
              <a:t>So we talked about the requirements, needs and everything was ok.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Development team started coding and after the end of the first sprint </a:t>
            </a:r>
            <a:endParaRPr/>
          </a:p>
          <a:p>
            <a:pPr marL="0" lvl="0" indent="0" algn="l" rtl="0">
              <a:lnSpc>
                <a:spcPct val="100000"/>
              </a:lnSpc>
              <a:spcBef>
                <a:spcPts val="0"/>
              </a:spcBef>
              <a:spcAft>
                <a:spcPts val="0"/>
              </a:spcAft>
              <a:buSzPts val="1400"/>
              <a:buNone/>
            </a:pPr>
            <a:r>
              <a:rPr lang="tr-TR"/>
              <a:t>we showed the progress we came to the customer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user logs to the app, creates beehives and than checks everything about the bees.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Suddenly he said I want an admin logs in and than he creates some users because </a:t>
            </a:r>
            <a:endParaRPr/>
          </a:p>
          <a:p>
            <a:pPr marL="0" lvl="0" indent="0" algn="l" rtl="0">
              <a:lnSpc>
                <a:spcPct val="100000"/>
              </a:lnSpc>
              <a:spcBef>
                <a:spcPts val="0"/>
              </a:spcBef>
              <a:spcAft>
                <a:spcPts val="0"/>
              </a:spcAft>
              <a:buSzPts val="1400"/>
              <a:buNone/>
            </a:pPr>
            <a:r>
              <a:rPr lang="tr-TR"/>
              <a:t>I can have some beehives in this city and also in another city. </a:t>
            </a:r>
            <a:endParaRPr/>
          </a:p>
          <a:p>
            <a:pPr marL="0" lvl="0" indent="0" algn="l" rtl="0">
              <a:lnSpc>
                <a:spcPct val="100000"/>
              </a:lnSpc>
              <a:spcBef>
                <a:spcPts val="0"/>
              </a:spcBef>
              <a:spcAft>
                <a:spcPts val="0"/>
              </a:spcAft>
              <a:buSzPts val="1400"/>
              <a:buNone/>
            </a:pPr>
            <a:r>
              <a:rPr lang="tr-TR"/>
              <a:t>So the person in other places  must</a:t>
            </a:r>
            <a:endParaRPr/>
          </a:p>
          <a:p>
            <a:pPr marL="0" lvl="0" indent="0" algn="l" rtl="0">
              <a:lnSpc>
                <a:spcPct val="100000"/>
              </a:lnSpc>
              <a:spcBef>
                <a:spcPts val="0"/>
              </a:spcBef>
              <a:spcAft>
                <a:spcPts val="0"/>
              </a:spcAft>
              <a:buSzPts val="1400"/>
              <a:buNone/>
            </a:pPr>
            <a:r>
              <a:rPr lang="tr-TR"/>
              <a:t>create their own beehives and as an admin I can see their beehives too.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 that was something new and something more diffucult to do.</a:t>
            </a:r>
            <a:endParaRPr/>
          </a:p>
          <a:p>
            <a:pPr marL="0" lvl="0" indent="0" algn="l" rtl="0">
              <a:lnSpc>
                <a:spcPct val="100000"/>
              </a:lnSpc>
              <a:spcBef>
                <a:spcPts val="0"/>
              </a:spcBef>
              <a:spcAft>
                <a:spcPts val="0"/>
              </a:spcAft>
              <a:buSzPts val="1400"/>
              <a:buNone/>
            </a:pPr>
            <a:r>
              <a:rPr lang="tr-TR"/>
              <a:t>BUt we welcomed the change and talked with development team, </a:t>
            </a:r>
            <a:endParaRPr/>
          </a:p>
          <a:p>
            <a:pPr marL="0" lvl="0" indent="0" algn="l" rtl="0">
              <a:lnSpc>
                <a:spcPct val="100000"/>
              </a:lnSpc>
              <a:spcBef>
                <a:spcPts val="0"/>
              </a:spcBef>
              <a:spcAft>
                <a:spcPts val="0"/>
              </a:spcAft>
              <a:buSzPts val="1400"/>
              <a:buNone/>
            </a:pPr>
            <a:r>
              <a:rPr lang="tr-TR"/>
              <a:t>they said İt is ok but we need extra time.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 added this new user story to the project. and added extra time.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At the end,</a:t>
            </a:r>
            <a:endParaRPr/>
          </a:p>
          <a:p>
            <a:pPr marL="0" lvl="0" indent="0" algn="l" rtl="0">
              <a:lnSpc>
                <a:spcPct val="100000"/>
              </a:lnSpc>
              <a:spcBef>
                <a:spcPts val="0"/>
              </a:spcBef>
              <a:spcAft>
                <a:spcPts val="0"/>
              </a:spcAft>
              <a:buSzPts val="1400"/>
              <a:buNone/>
            </a:pPr>
            <a:r>
              <a:rPr lang="tr-TR"/>
              <a:t> customer was happy because he got what he wanted.</a:t>
            </a:r>
            <a:endParaRPr/>
          </a:p>
          <a:p>
            <a:pPr marL="0" lvl="0" indent="0" algn="l" rtl="0">
              <a:lnSpc>
                <a:spcPct val="100000"/>
              </a:lnSpc>
              <a:spcBef>
                <a:spcPts val="0"/>
              </a:spcBef>
              <a:spcAft>
                <a:spcPts val="0"/>
              </a:spcAft>
              <a:buSzPts val="1400"/>
              <a:buNone/>
            </a:pPr>
            <a:r>
              <a:rPr lang="tr-TR"/>
              <a:t>Business people was happy because we earned money.</a:t>
            </a:r>
            <a:endParaRPr/>
          </a:p>
          <a:p>
            <a:pPr marL="0" lvl="0" indent="0" algn="l" rtl="0">
              <a:lnSpc>
                <a:spcPct val="100000"/>
              </a:lnSpc>
              <a:spcBef>
                <a:spcPts val="0"/>
              </a:spcBef>
              <a:spcAft>
                <a:spcPts val="0"/>
              </a:spcAft>
              <a:buSzPts val="1400"/>
              <a:buNone/>
            </a:pPr>
            <a:r>
              <a:rPr lang="tr-TR"/>
              <a:t>and development team was happy because their job was succesful.</a:t>
            </a:r>
            <a:endParaRPr/>
          </a:p>
          <a:p>
            <a:pPr marL="0" lvl="0" indent="0" algn="l" rtl="0">
              <a:lnSpc>
                <a:spcPct val="100000"/>
              </a:lnSpc>
              <a:spcBef>
                <a:spcPts val="0"/>
              </a:spcBef>
              <a:spcAft>
                <a:spcPts val="0"/>
              </a:spcAft>
              <a:buSzPts val="1400"/>
              <a:buNone/>
            </a:pPr>
            <a:endParaRPr/>
          </a:p>
          <a:p>
            <a:pPr marL="139700" lvl="0" indent="0" algn="l" rtl="0">
              <a:lnSpc>
                <a:spcPct val="100000"/>
              </a:lnSpc>
              <a:spcBef>
                <a:spcPts val="0"/>
              </a:spcBef>
              <a:spcAft>
                <a:spcPts val="0"/>
              </a:spcAft>
              <a:buSzPts val="1400"/>
              <a:buNone/>
            </a:pPr>
            <a:endParaRPr/>
          </a:p>
          <a:p>
            <a:pPr marL="45720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solidFill>
                <a:schemeClr val="dk1"/>
              </a:solidFill>
            </a:endParaRPr>
          </a:p>
          <a:p>
            <a:pPr marL="457200" lvl="0" indent="0" algn="l" rtl="0">
              <a:lnSpc>
                <a:spcPct val="100000"/>
              </a:lnSpc>
              <a:spcBef>
                <a:spcPts val="0"/>
              </a:spcBef>
              <a:spcAft>
                <a:spcPts val="0"/>
              </a:spcAft>
              <a:buSzPts val="1400"/>
              <a:buNone/>
            </a:pPr>
            <a:r>
              <a:rPr lang="tr-TR">
                <a:solidFill>
                  <a:schemeClr val="dk1"/>
                </a:solidFill>
              </a:rPr>
              <a:t>5. Build projects with  motivated individuals. Give support they need, and trust them to get the job done.</a:t>
            </a:r>
            <a:endParaRPr>
              <a:solidFill>
                <a:schemeClr val="dk1"/>
              </a:solidFill>
            </a:endParaRPr>
          </a:p>
          <a:p>
            <a:pPr marL="457200" lvl="0" indent="0" algn="l" rtl="0">
              <a:lnSpc>
                <a:spcPct val="100000"/>
              </a:lnSpc>
              <a:spcBef>
                <a:spcPts val="0"/>
              </a:spcBef>
              <a:spcAft>
                <a:spcPts val="0"/>
              </a:spcAft>
              <a:buSzPts val="1400"/>
              <a:buNone/>
            </a:pPr>
            <a:endParaRPr>
              <a:solidFill>
                <a:schemeClr val="dk1"/>
              </a:solidFill>
            </a:endParaRPr>
          </a:p>
          <a:p>
            <a:pPr marL="457200" lvl="0" indent="0" algn="l" rtl="0">
              <a:lnSpc>
                <a:spcPct val="100000"/>
              </a:lnSpc>
              <a:spcBef>
                <a:spcPts val="0"/>
              </a:spcBef>
              <a:spcAft>
                <a:spcPts val="0"/>
              </a:spcAft>
              <a:buSzPts val="1400"/>
              <a:buNone/>
            </a:pPr>
            <a:r>
              <a:rPr lang="tr-TR">
                <a:solidFill>
                  <a:schemeClr val="dk1"/>
                </a:solidFill>
              </a:rPr>
              <a:t>6. The most efficient and effective method of conveying information to and within a development team is face-to-face conversation.</a:t>
            </a:r>
            <a:endParaRPr>
              <a:solidFill>
                <a:schemeClr val="dk1"/>
              </a:solidFill>
            </a:endParaRPr>
          </a:p>
          <a:p>
            <a:pPr marL="457200" lvl="0" indent="0" algn="l" rtl="0">
              <a:lnSpc>
                <a:spcPct val="100000"/>
              </a:lnSpc>
              <a:spcBef>
                <a:spcPts val="0"/>
              </a:spcBef>
              <a:spcAft>
                <a:spcPts val="0"/>
              </a:spcAft>
              <a:buSzPts val="1400"/>
              <a:buNone/>
            </a:pPr>
            <a:endParaRPr>
              <a:solidFill>
                <a:schemeClr val="dk1"/>
              </a:solidFill>
            </a:endParaRPr>
          </a:p>
          <a:p>
            <a:pPr marL="457200" lvl="0" indent="0" algn="l" rtl="0">
              <a:lnSpc>
                <a:spcPct val="100000"/>
              </a:lnSpc>
              <a:spcBef>
                <a:spcPts val="0"/>
              </a:spcBef>
              <a:spcAft>
                <a:spcPts val="0"/>
              </a:spcAft>
              <a:buSzPts val="1400"/>
              <a:buNone/>
            </a:pPr>
            <a:r>
              <a:rPr lang="tr-TR">
                <a:solidFill>
                  <a:schemeClr val="dk1"/>
                </a:solidFill>
              </a:rPr>
              <a:t>7. Working software is the primary measure of progress.</a:t>
            </a:r>
            <a:endParaRPr/>
          </a:p>
          <a:p>
            <a:pPr marL="457200" lvl="0" indent="0" algn="l" rtl="0">
              <a:lnSpc>
                <a:spcPct val="100000"/>
              </a:lnSpc>
              <a:spcBef>
                <a:spcPts val="0"/>
              </a:spcBef>
              <a:spcAft>
                <a:spcPts val="0"/>
              </a:spcAft>
              <a:buSzPts val="1400"/>
              <a:buNone/>
            </a:pPr>
            <a:r>
              <a:rPr lang="tr-TR" sz="1100">
                <a:solidFill>
                  <a:srgbClr val="202124"/>
                </a:solidFill>
                <a:highlight>
                  <a:srgbClr val="FFFFFF"/>
                </a:highlight>
              </a:rPr>
              <a:t>“Working software is </a:t>
            </a:r>
            <a:r>
              <a:rPr lang="tr-TR" sz="1100" b="1">
                <a:solidFill>
                  <a:srgbClr val="202124"/>
                </a:solidFill>
                <a:highlight>
                  <a:srgbClr val="FFFFFF"/>
                </a:highlight>
              </a:rPr>
              <a:t>a tested software that delivers value to the end-user, </a:t>
            </a:r>
            <a:endParaRPr/>
          </a:p>
          <a:p>
            <a:pPr marL="457200" lvl="0" indent="0" algn="l" rtl="0">
              <a:lnSpc>
                <a:spcPct val="100000"/>
              </a:lnSpc>
              <a:spcBef>
                <a:spcPts val="0"/>
              </a:spcBef>
              <a:spcAft>
                <a:spcPts val="0"/>
              </a:spcAft>
              <a:buSzPts val="1400"/>
              <a:buNone/>
            </a:pPr>
            <a:endParaRPr sz="1100">
              <a:solidFill>
                <a:srgbClr val="202124"/>
              </a:solidFill>
              <a:highlight>
                <a:srgbClr val="FFFFFF"/>
              </a:highlight>
            </a:endParaRPr>
          </a:p>
          <a:p>
            <a:pPr marL="457200" lvl="0" indent="0" algn="l" rtl="0">
              <a:lnSpc>
                <a:spcPct val="100000"/>
              </a:lnSpc>
              <a:spcBef>
                <a:spcPts val="0"/>
              </a:spcBef>
              <a:spcAft>
                <a:spcPts val="0"/>
              </a:spcAft>
              <a:buSzPts val="1400"/>
              <a:buNone/>
            </a:pPr>
            <a:r>
              <a:rPr lang="tr-TR" sz="1100">
                <a:solidFill>
                  <a:srgbClr val="202124"/>
                </a:solidFill>
                <a:highlight>
                  <a:srgbClr val="FFFFFF"/>
                </a:highlight>
              </a:rPr>
              <a:t>In other words, </a:t>
            </a:r>
            <a:endParaRPr/>
          </a:p>
          <a:p>
            <a:pPr marL="457200" lvl="0" indent="0" algn="l" rtl="0">
              <a:lnSpc>
                <a:spcPct val="100000"/>
              </a:lnSpc>
              <a:spcBef>
                <a:spcPts val="0"/>
              </a:spcBef>
              <a:spcAft>
                <a:spcPts val="0"/>
              </a:spcAft>
              <a:buSzPts val="1400"/>
              <a:buNone/>
            </a:pPr>
            <a:r>
              <a:rPr lang="tr-TR" sz="1100">
                <a:solidFill>
                  <a:srgbClr val="202124"/>
                </a:solidFill>
                <a:highlight>
                  <a:srgbClr val="FFFFFF"/>
                </a:highlight>
              </a:rPr>
              <a:t>working software is a software which is fully integrated, </a:t>
            </a:r>
            <a:endParaRPr/>
          </a:p>
          <a:p>
            <a:pPr marL="457200" lvl="0" indent="0" algn="l" rtl="0">
              <a:lnSpc>
                <a:spcPct val="100000"/>
              </a:lnSpc>
              <a:spcBef>
                <a:spcPts val="0"/>
              </a:spcBef>
              <a:spcAft>
                <a:spcPts val="0"/>
              </a:spcAft>
              <a:buSzPts val="1400"/>
              <a:buNone/>
            </a:pPr>
            <a:r>
              <a:rPr lang="tr-TR" sz="1100">
                <a:solidFill>
                  <a:srgbClr val="202124"/>
                </a:solidFill>
                <a:highlight>
                  <a:srgbClr val="FFFFFF"/>
                </a:highlight>
              </a:rPr>
              <a:t>tested, and ready to be shipped to customers </a:t>
            </a:r>
            <a:endParaRPr>
              <a:solidFill>
                <a:schemeClr val="dk1"/>
              </a:solidFill>
            </a:endParaRPr>
          </a:p>
          <a:p>
            <a:pPr marL="457200" lvl="0" indent="0" algn="l" rtl="0">
              <a:lnSpc>
                <a:spcPct val="100000"/>
              </a:lnSpc>
              <a:spcBef>
                <a:spcPts val="0"/>
              </a:spcBef>
              <a:spcAft>
                <a:spcPts val="0"/>
              </a:spcAft>
              <a:buSzPts val="1400"/>
              <a:buNone/>
            </a:pPr>
            <a:endParaRPr>
              <a:solidFill>
                <a:schemeClr val="dk1"/>
              </a:solidFill>
            </a:endParaRPr>
          </a:p>
          <a:p>
            <a:pPr marL="457200" lvl="0" indent="0" algn="l" rtl="0">
              <a:lnSpc>
                <a:spcPct val="100000"/>
              </a:lnSpc>
              <a:spcBef>
                <a:spcPts val="0"/>
              </a:spcBef>
              <a:spcAft>
                <a:spcPts val="0"/>
              </a:spcAft>
              <a:buSzPts val="1400"/>
              <a:buNone/>
            </a:pPr>
            <a:endParaRPr>
              <a:solidFill>
                <a:schemeClr val="dk1"/>
              </a:solidFill>
            </a:endParaRPr>
          </a:p>
          <a:p>
            <a:pPr marL="457200" lvl="0" indent="0" algn="l" rtl="0">
              <a:lnSpc>
                <a:spcPct val="100000"/>
              </a:lnSpc>
              <a:spcBef>
                <a:spcPts val="0"/>
              </a:spcBef>
              <a:spcAft>
                <a:spcPts val="0"/>
              </a:spcAft>
              <a:buSzPts val="1400"/>
              <a:buNone/>
            </a:pPr>
            <a:r>
              <a:rPr lang="tr-TR">
                <a:solidFill>
                  <a:schemeClr val="dk1"/>
                </a:solidFill>
              </a:rPr>
              <a:t>8. Agile processes promote sustainable development. They should be able to maintain a constant pace.</a:t>
            </a:r>
            <a:endParaRPr>
              <a:solidFill>
                <a:schemeClr val="dk1"/>
              </a:solidFill>
            </a:endParaRPr>
          </a:p>
          <a:p>
            <a:pPr marL="457200" lvl="0" indent="0" algn="l" rtl="0">
              <a:lnSpc>
                <a:spcPct val="100000"/>
              </a:lnSpc>
              <a:spcBef>
                <a:spcPts val="0"/>
              </a:spcBef>
              <a:spcAft>
                <a:spcPts val="0"/>
              </a:spcAft>
              <a:buSzPts val="1400"/>
              <a:buNone/>
            </a:pPr>
            <a:r>
              <a:rPr lang="tr-TR">
                <a:solidFill>
                  <a:schemeClr val="dk1"/>
                </a:solidFill>
              </a:rPr>
              <a:t>I want to discuss that point why do you think a constant pace is important?</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9. Continuous attention to technical excellence and good design enhances agility.</a:t>
            </a:r>
            <a:endParaRPr/>
          </a:p>
          <a:p>
            <a:pPr marL="0" lvl="0" indent="0" algn="l" rtl="0">
              <a:lnSpc>
                <a:spcPct val="100000"/>
              </a:lnSpc>
              <a:spcBef>
                <a:spcPts val="0"/>
              </a:spcBef>
              <a:spcAft>
                <a:spcPts val="0"/>
              </a:spcAft>
              <a:buSzPts val="1400"/>
              <a:buNone/>
            </a:pPr>
            <a:r>
              <a:rPr lang="tr-TR" sz="1100">
                <a:solidFill>
                  <a:srgbClr val="202124"/>
                </a:solidFill>
                <a:highlight>
                  <a:srgbClr val="FFFFFF"/>
                </a:highlight>
              </a:rPr>
              <a:t>Goals of agility are;</a:t>
            </a:r>
            <a:endParaRPr/>
          </a:p>
          <a:p>
            <a:pPr marL="0" lvl="0" indent="0" algn="l" rtl="0">
              <a:lnSpc>
                <a:spcPct val="100000"/>
              </a:lnSpc>
              <a:spcBef>
                <a:spcPts val="0"/>
              </a:spcBef>
              <a:spcAft>
                <a:spcPts val="0"/>
              </a:spcAft>
              <a:buSzPts val="1400"/>
              <a:buNone/>
            </a:pPr>
            <a:r>
              <a:rPr lang="tr-TR" sz="1100">
                <a:solidFill>
                  <a:srgbClr val="202124"/>
                </a:solidFill>
                <a:highlight>
                  <a:srgbClr val="FFFFFF"/>
                </a:highlight>
              </a:rPr>
              <a:t> to </a:t>
            </a:r>
            <a:r>
              <a:rPr lang="tr-TR" sz="1100" b="1">
                <a:solidFill>
                  <a:srgbClr val="202124"/>
                </a:solidFill>
                <a:highlight>
                  <a:srgbClr val="FFFFFF"/>
                </a:highlight>
              </a:rPr>
              <a:t> deliver software of higher quality, </a:t>
            </a:r>
            <a:endParaRPr sz="1100">
              <a:solidFill>
                <a:srgbClr val="202124"/>
              </a:solidFill>
              <a:highlight>
                <a:srgbClr val="FFFFFF"/>
              </a:highlight>
            </a:endParaRPr>
          </a:p>
          <a:p>
            <a:pPr marL="0" lvl="0" indent="0" algn="l" rtl="0">
              <a:lnSpc>
                <a:spcPct val="100000"/>
              </a:lnSpc>
              <a:spcBef>
                <a:spcPts val="0"/>
              </a:spcBef>
              <a:spcAft>
                <a:spcPts val="0"/>
              </a:spcAft>
              <a:buSzPts val="1400"/>
              <a:buNone/>
            </a:pPr>
            <a:r>
              <a:rPr lang="tr-TR" sz="1100">
                <a:solidFill>
                  <a:srgbClr val="202124"/>
                </a:solidFill>
                <a:highlight>
                  <a:srgbClr val="FFFFFF"/>
                </a:highlight>
              </a:rPr>
              <a:t>with a higher acceptance to end-users </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10.  Simplicity--the art of maximizing the amount of work not done--is essential.</a:t>
            </a: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In my opinion this is the most important principle. They called the simplicity as an art.</a:t>
            </a: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Lets discuss this one. What do you understand from the art of maximazing the amount of work not done?</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I think this is about entropy. In thermodynamics second law there is a law says minimum energy and maksimum work.</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There is a project and you are making the list of to do’s and there are  100 to do’s. At the end of the projects you will have a 100 dones. If you keep work simple and make the same project with 50 dones you dont have to do other 50 things. So this is maximazing the work not-done?</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11. Actually the last two principles completes each other.</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rgbClr val="3A3F50"/>
                </a:solidFill>
              </a:rPr>
              <a:t>The best work comes from self-organizing teams.and the teams </a:t>
            </a:r>
            <a:r>
              <a:rPr lang="tr-TR">
                <a:solidFill>
                  <a:schemeClr val="dk1"/>
                </a:solidFill>
              </a:rPr>
              <a:t> At regular intervals, the team have to think about how to become more effective, they need to make self criticism and take feedbacks.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0" name="Google Shape;73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a:t>Here is the summary of 12 principles in one slide:</a:t>
            </a:r>
            <a:endParaRPr sz="1400"/>
          </a:p>
          <a:p>
            <a:pPr marL="0" lvl="0" indent="0" algn="l" rtl="0">
              <a:lnSpc>
                <a:spcPct val="100000"/>
              </a:lnSpc>
              <a:spcBef>
                <a:spcPts val="120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1200"/>
              </a:spcBef>
              <a:spcAft>
                <a:spcPts val="1200"/>
              </a:spcAft>
              <a:buClr>
                <a:schemeClr val="dk1"/>
              </a:buClr>
              <a:buSzPts val="1100"/>
              <a:buFont typeface="Arial"/>
              <a:buNone/>
            </a:pPr>
            <a:r>
              <a:rPr lang="tr-TR" sz="1400">
                <a:solidFill>
                  <a:schemeClr val="dk1"/>
                </a:solidFill>
              </a:rPr>
              <a:t>(yansıdan oku)</a:t>
            </a:r>
            <a:endParaRPr sz="14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Satisfy the boss, B: Welcome change, C: Maintain simplicity, D: Work together,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Can you please answer that question?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Ask a Question</a:t>
            </a:r>
            <a:endParaRPr b="1">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 This is a Pear Deck Text Slide </a:t>
            </a: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 To edit the type of question, go back to the "Ask Students a Question" in the Pear Deck sidebar.</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This is just a question to make a brain storming.</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I think it differs from person to person.</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There is no right or wrong here.</a:t>
            </a:r>
            <a:endParaRPr/>
          </a:p>
          <a:p>
            <a:pPr marL="0" lvl="0" indent="0" algn="l" rtl="0">
              <a:lnSpc>
                <a:spcPct val="100000"/>
              </a:lnSpc>
              <a:spcBef>
                <a:spcPts val="0"/>
              </a:spcBef>
              <a:spcAft>
                <a:spcPts val="0"/>
              </a:spcAft>
              <a:buSzPts val="1400"/>
              <a:buNone/>
            </a:pPr>
            <a:r>
              <a:rPr lang="tr-TR">
                <a:solidFill>
                  <a:schemeClr val="dk1"/>
                </a:solidFill>
              </a:rPr>
              <a:t>This is just question for warm-up</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0" name="Google Shape;86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Agile approaches have changed attitudes towards project management processes.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In the past, it is  assumed that when trying to improve the Processes, more processes and more formalities would get better results.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Of course, such an approach requires more time, cost and often reduces quality.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tr-TR"/>
              <a:t>The Manifesto and the 12 principles recognized that many processes are a problem, not a solution, and the right amount of the right process differs in each case.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0" name="Google Shape;88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Agile approaches have changed attitudes towards information technology employees.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IT groups have begun to remember that development team members are not disposable resources, but individuals whose skills, abilities and innovation make a difference in every project.</a:t>
            </a:r>
            <a:endParaRPr/>
          </a:p>
          <a:p>
            <a:pPr marL="0" lvl="0" indent="0" algn="l" rtl="0">
              <a:lnSpc>
                <a:spcPct val="100000"/>
              </a:lnSpc>
              <a:spcBef>
                <a:spcPts val="0"/>
              </a:spcBef>
              <a:spcAft>
                <a:spcPts val="0"/>
              </a:spcAft>
              <a:buClr>
                <a:schemeClr val="dk1"/>
              </a:buClr>
              <a:buSzPts val="1100"/>
              <a:buFont typeface="Arial"/>
              <a:buNone/>
            </a:pPr>
            <a:r>
              <a:rPr lang="tr-TR"/>
              <a:t>Every one is valueble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Agile approaches have also changed the relationship between business and IT teams.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Agile project management brought these participants together in the same project team, with equal levels of participation and common goals.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Agile approach corrected attitudes towards change.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Traditional approaches viewed change as a problem to be avoided or minimized.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tr-TR"/>
              <a:t>The Agile Manifesto and its principles helped define change as an opportunity to ensure the implementation of the most knowledgeable ideas.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Agile Project Management is not a methodology. It is an approach about how we can manage projects with the administrative and technical tools under the Agile umbrella.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Different tools can be used according to the size of the teams, the current working style and the dynamics of the product to be created.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These tools can be listed as</a:t>
            </a:r>
            <a:endParaRPr/>
          </a:p>
          <a:p>
            <a:pPr marL="0" lvl="0" indent="0" algn="l" rtl="0">
              <a:lnSpc>
                <a:spcPct val="100000"/>
              </a:lnSpc>
              <a:spcBef>
                <a:spcPts val="0"/>
              </a:spcBef>
              <a:spcAft>
                <a:spcPts val="0"/>
              </a:spcAft>
              <a:buSzPts val="1400"/>
              <a:buNone/>
            </a:pPr>
            <a:r>
              <a:rPr lang="tr-TR"/>
              <a:t>Dynamic System Development Methodology (DSDM), </a:t>
            </a:r>
            <a:endParaRPr/>
          </a:p>
          <a:p>
            <a:pPr marL="0" lvl="0" indent="0" algn="l" rtl="0">
              <a:lnSpc>
                <a:spcPct val="100000"/>
              </a:lnSpc>
              <a:spcBef>
                <a:spcPts val="0"/>
              </a:spcBef>
              <a:spcAft>
                <a:spcPts val="0"/>
              </a:spcAft>
              <a:buSzPts val="1400"/>
              <a:buNone/>
            </a:pPr>
            <a:r>
              <a:rPr lang="tr-TR"/>
              <a:t>Scrum, Kanban, Extreme Programming (XP), </a:t>
            </a:r>
            <a:endParaRPr/>
          </a:p>
          <a:p>
            <a:pPr marL="0" lvl="0" indent="0" algn="l" rtl="0">
              <a:lnSpc>
                <a:spcPct val="100000"/>
              </a:lnSpc>
              <a:spcBef>
                <a:spcPts val="0"/>
              </a:spcBef>
              <a:spcAft>
                <a:spcPts val="0"/>
              </a:spcAft>
              <a:buSzPts val="1400"/>
              <a:buNone/>
            </a:pPr>
            <a:r>
              <a:rPr lang="tr-TR"/>
              <a:t>Test Driven Development (TDD), </a:t>
            </a:r>
            <a:endParaRPr/>
          </a:p>
          <a:p>
            <a:pPr marL="0" lvl="0" indent="0" algn="l" rtl="0">
              <a:lnSpc>
                <a:spcPct val="100000"/>
              </a:lnSpc>
              <a:spcBef>
                <a:spcPts val="0"/>
              </a:spcBef>
              <a:spcAft>
                <a:spcPts val="0"/>
              </a:spcAft>
              <a:buSzPts val="1400"/>
              <a:buNone/>
            </a:pPr>
            <a:r>
              <a:rPr lang="tr-TR"/>
              <a:t>Feature Driven Development (FDD), </a:t>
            </a:r>
            <a:endParaRPr/>
          </a:p>
          <a:p>
            <a:pPr marL="0" lvl="0" indent="0" algn="l" rtl="0">
              <a:lnSpc>
                <a:spcPct val="100000"/>
              </a:lnSpc>
              <a:spcBef>
                <a:spcPts val="0"/>
              </a:spcBef>
              <a:spcAft>
                <a:spcPts val="0"/>
              </a:spcAft>
              <a:buSzPts val="1400"/>
              <a:buNone/>
            </a:pPr>
            <a:r>
              <a:rPr lang="tr-TR"/>
              <a:t>Lean Development.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There is also a sportfy agile model. the </a:t>
            </a:r>
            <a:r>
              <a:rPr lang="tr-TR" sz="1050">
                <a:solidFill>
                  <a:srgbClr val="4D5156"/>
                </a:solidFill>
                <a:highlight>
                  <a:srgbClr val="FFFFFF"/>
                </a:highlight>
              </a:rPr>
              <a:t>audio streaming provider. </a:t>
            </a:r>
            <a:endParaRPr/>
          </a:p>
          <a:p>
            <a:pPr marL="0" lvl="0" indent="0" algn="l" rtl="0">
              <a:lnSpc>
                <a:spcPct val="100000"/>
              </a:lnSpc>
              <a:spcBef>
                <a:spcPts val="0"/>
              </a:spcBef>
              <a:spcAft>
                <a:spcPts val="0"/>
              </a:spcAft>
              <a:buSzPts val="1400"/>
              <a:buNone/>
            </a:pPr>
            <a:r>
              <a:rPr lang="tr-TR"/>
              <a:t> you can check after the class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It helps us to adapt to changing market conditions with the continuous delivery process and to produce the right product by including the customer in regular evaluations.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You can find the most suitable tool that will give you the Agile approach by making a pilot project and trying it and constantly improving the process with the perspective of being agile.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Lets summirise the topic;</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100"/>
              <a:buNone/>
            </a:pPr>
            <a:r>
              <a:rPr lang="tr-TR" sz="1500">
                <a:solidFill>
                  <a:srgbClr val="2B2A30"/>
                </a:solidFill>
                <a:latin typeface="Montserrat Medium"/>
                <a:ea typeface="Montserrat Medium"/>
                <a:cs typeface="Montserrat Medium"/>
                <a:sym typeface="Montserrat Medium"/>
              </a:rPr>
              <a:t>The product can be easily and rapidly developed and tested by dividing it into small pieces.</a:t>
            </a:r>
            <a:endParaRPr sz="1500">
              <a:solidFill>
                <a:srgbClr val="2B2A30"/>
              </a:solidFill>
              <a:latin typeface="Montserrat Medium"/>
              <a:ea typeface="Montserrat Medium"/>
              <a:cs typeface="Montserrat Medium"/>
              <a:sym typeface="Montserrat Medium"/>
            </a:endParaRPr>
          </a:p>
          <a:p>
            <a:pPr marL="0" lvl="0" indent="0" algn="l" rtl="0">
              <a:lnSpc>
                <a:spcPct val="100000"/>
              </a:lnSpc>
              <a:spcBef>
                <a:spcPts val="0"/>
              </a:spcBef>
              <a:spcAft>
                <a:spcPts val="0"/>
              </a:spcAft>
              <a:buSzPts val="1100"/>
              <a:buNone/>
            </a:pPr>
            <a:endParaRPr sz="1500">
              <a:solidFill>
                <a:srgbClr val="2B2A30"/>
              </a:solidFill>
              <a:latin typeface="Montserrat Medium"/>
              <a:ea typeface="Montserrat Medium"/>
              <a:cs typeface="Montserrat Medium"/>
              <a:sym typeface="Montserrat Medium"/>
            </a:endParaRPr>
          </a:p>
          <a:p>
            <a:pPr marL="0" lvl="0" indent="0" algn="l" rtl="0">
              <a:lnSpc>
                <a:spcPct val="155556"/>
              </a:lnSpc>
              <a:spcBef>
                <a:spcPts val="0"/>
              </a:spcBef>
              <a:spcAft>
                <a:spcPts val="0"/>
              </a:spcAft>
              <a:buSzPts val="1100"/>
              <a:buNone/>
            </a:pPr>
            <a:r>
              <a:rPr lang="tr-TR" sz="1600">
                <a:solidFill>
                  <a:srgbClr val="091E42"/>
                </a:solidFill>
                <a:highlight>
                  <a:schemeClr val="lt1"/>
                </a:highlight>
                <a:latin typeface="Roboto"/>
                <a:ea typeface="Roboto"/>
                <a:cs typeface="Roboto"/>
                <a:sym typeface="Roboto"/>
              </a:rPr>
              <a:t>And Agile is an iterative approach to project management and software development that helps teams deliver value to their customers faster and with fewer headaches. </a:t>
            </a:r>
            <a:endParaRPr sz="1600">
              <a:solidFill>
                <a:srgbClr val="091E42"/>
              </a:solidFill>
              <a:highlight>
                <a:schemeClr val="lt1"/>
              </a:highlight>
              <a:latin typeface="Roboto"/>
              <a:ea typeface="Roboto"/>
              <a:cs typeface="Roboto"/>
              <a:sym typeface="Roboto"/>
            </a:endParaRPr>
          </a:p>
          <a:p>
            <a:pPr marL="0" lvl="0" indent="0" algn="l" rtl="0">
              <a:lnSpc>
                <a:spcPct val="155556"/>
              </a:lnSpc>
              <a:spcBef>
                <a:spcPts val="0"/>
              </a:spcBef>
              <a:spcAft>
                <a:spcPts val="0"/>
              </a:spcAft>
              <a:buSzPts val="1100"/>
              <a:buNone/>
            </a:pPr>
            <a:r>
              <a:rPr lang="tr-TR" sz="1600">
                <a:solidFill>
                  <a:srgbClr val="091E42"/>
                </a:solidFill>
                <a:highlight>
                  <a:schemeClr val="lt1"/>
                </a:highlight>
                <a:latin typeface="Roboto"/>
                <a:ea typeface="Roboto"/>
                <a:cs typeface="Roboto"/>
                <a:sym typeface="Roboto"/>
              </a:rPr>
              <a:t>An agile team delivers work in small, but consumable, increments. </a:t>
            </a:r>
            <a:endParaRPr sz="1600">
              <a:solidFill>
                <a:srgbClr val="091E42"/>
              </a:solidFill>
              <a:highlight>
                <a:schemeClr val="lt1"/>
              </a:highlight>
              <a:latin typeface="Roboto"/>
              <a:ea typeface="Roboto"/>
              <a:cs typeface="Roboto"/>
              <a:sym typeface="Roboto"/>
            </a:endParaRPr>
          </a:p>
          <a:p>
            <a:pPr marL="0" lvl="0" indent="0" algn="l" rtl="0">
              <a:lnSpc>
                <a:spcPct val="155556"/>
              </a:lnSpc>
              <a:spcBef>
                <a:spcPts val="0"/>
              </a:spcBef>
              <a:spcAft>
                <a:spcPts val="0"/>
              </a:spcAft>
              <a:buClr>
                <a:schemeClr val="dk1"/>
              </a:buClr>
              <a:buSzPts val="1100"/>
              <a:buFont typeface="Arial"/>
              <a:buNone/>
            </a:pPr>
            <a:r>
              <a:rPr lang="tr-TR" sz="1600">
                <a:solidFill>
                  <a:srgbClr val="091E42"/>
                </a:solidFill>
                <a:highlight>
                  <a:schemeClr val="lt1"/>
                </a:highlight>
                <a:latin typeface="Roboto"/>
                <a:ea typeface="Roboto"/>
                <a:cs typeface="Roboto"/>
                <a:sym typeface="Roboto"/>
              </a:rPr>
              <a:t>Requirements, plans, and results are evaluated continuously so teams have a natural mechanism for respondin g to change quickly. </a:t>
            </a:r>
            <a:endParaRPr/>
          </a:p>
          <a:p>
            <a:pPr marL="0" lvl="0" indent="0" algn="l" rtl="0">
              <a:lnSpc>
                <a:spcPct val="155556"/>
              </a:lnSpc>
              <a:spcBef>
                <a:spcPts val="0"/>
              </a:spcBef>
              <a:spcAft>
                <a:spcPts val="0"/>
              </a:spcAft>
              <a:buClr>
                <a:schemeClr val="dk1"/>
              </a:buClr>
              <a:buSzPts val="1100"/>
              <a:buFont typeface="Arial"/>
              <a:buNone/>
            </a:pPr>
            <a:endParaRPr sz="1600">
              <a:solidFill>
                <a:srgbClr val="091E42"/>
              </a:solidFill>
              <a:highlight>
                <a:schemeClr val="lt1"/>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600"/>
              <a:t>As we talk about Agile methods</a:t>
            </a:r>
            <a:endParaRPr/>
          </a:p>
          <a:p>
            <a:pPr marL="0" lvl="0" indent="0" algn="l" rtl="0">
              <a:lnSpc>
                <a:spcPct val="100000"/>
              </a:lnSpc>
              <a:spcBef>
                <a:spcPts val="0"/>
              </a:spcBef>
              <a:spcAft>
                <a:spcPts val="0"/>
              </a:spcAft>
              <a:buSzPts val="1400"/>
              <a:buNone/>
            </a:pPr>
            <a:r>
              <a:rPr lang="tr-TR" sz="1600"/>
              <a:t>You should know something well. </a:t>
            </a:r>
            <a:endParaRPr/>
          </a:p>
          <a:p>
            <a:pPr marL="0" lvl="0" indent="0" algn="l" rtl="0">
              <a:lnSpc>
                <a:spcPct val="100000"/>
              </a:lnSpc>
              <a:spcBef>
                <a:spcPts val="0"/>
              </a:spcBef>
              <a:spcAft>
                <a:spcPts val="0"/>
              </a:spcAft>
              <a:buSzPts val="1400"/>
              <a:buNone/>
            </a:pPr>
            <a:endParaRPr sz="1600"/>
          </a:p>
          <a:p>
            <a:pPr marL="0" lvl="0" indent="0" algn="l" rtl="0">
              <a:lnSpc>
                <a:spcPct val="100000"/>
              </a:lnSpc>
              <a:spcBef>
                <a:spcPts val="0"/>
              </a:spcBef>
              <a:spcAft>
                <a:spcPts val="0"/>
              </a:spcAft>
              <a:buSzPts val="1400"/>
              <a:buNone/>
            </a:pPr>
            <a:r>
              <a:rPr lang="tr-TR" sz="1600"/>
              <a:t>Keep in mind this:</a:t>
            </a:r>
            <a:endParaRPr/>
          </a:p>
          <a:p>
            <a:pPr marL="0" lvl="0" indent="0" algn="l" rtl="0">
              <a:lnSpc>
                <a:spcPct val="100000"/>
              </a:lnSpc>
              <a:spcBef>
                <a:spcPts val="0"/>
              </a:spcBef>
              <a:spcAft>
                <a:spcPts val="0"/>
              </a:spcAft>
              <a:buSzPts val="1400"/>
              <a:buNone/>
            </a:pPr>
            <a:endParaRPr sz="1600"/>
          </a:p>
          <a:p>
            <a:pPr marL="0" lvl="0" indent="0" algn="l" rtl="0">
              <a:lnSpc>
                <a:spcPct val="100000"/>
              </a:lnSpc>
              <a:spcBef>
                <a:spcPts val="0"/>
              </a:spcBef>
              <a:spcAft>
                <a:spcPts val="0"/>
              </a:spcAft>
              <a:buSzPts val="1400"/>
              <a:buNone/>
            </a:pPr>
            <a:r>
              <a:rPr lang="tr-TR" sz="1600"/>
              <a:t>In all agile methods besides 4 values and 12 principles</a:t>
            </a:r>
            <a:endParaRPr/>
          </a:p>
          <a:p>
            <a:pPr marL="0" lvl="0" indent="0" algn="l" rtl="0">
              <a:lnSpc>
                <a:spcPct val="100000"/>
              </a:lnSpc>
              <a:spcBef>
                <a:spcPts val="0"/>
              </a:spcBef>
              <a:spcAft>
                <a:spcPts val="0"/>
              </a:spcAft>
              <a:buSzPts val="1400"/>
              <a:buNone/>
            </a:pPr>
            <a:r>
              <a:rPr lang="tr-TR" sz="1600"/>
              <a:t>there is a simple rule</a:t>
            </a:r>
            <a:endParaRPr/>
          </a:p>
          <a:p>
            <a:pPr marL="0" lvl="0" indent="0" algn="l" rtl="0">
              <a:lnSpc>
                <a:spcPct val="100000"/>
              </a:lnSpc>
              <a:spcBef>
                <a:spcPts val="0"/>
              </a:spcBef>
              <a:spcAft>
                <a:spcPts val="0"/>
              </a:spcAft>
              <a:buSzPts val="1100"/>
              <a:buNone/>
            </a:pPr>
            <a:endParaRPr sz="1600"/>
          </a:p>
          <a:p>
            <a:pPr marL="0" lvl="0" indent="0" algn="l" rtl="0">
              <a:lnSpc>
                <a:spcPct val="100000"/>
              </a:lnSpc>
              <a:spcBef>
                <a:spcPts val="0"/>
              </a:spcBef>
              <a:spcAft>
                <a:spcPts val="0"/>
              </a:spcAft>
              <a:buClr>
                <a:schemeClr val="dk1"/>
              </a:buClr>
              <a:buSzPts val="1100"/>
              <a:buFont typeface="Arial"/>
              <a:buNone/>
            </a:pPr>
            <a:r>
              <a:rPr lang="tr-TR" sz="2400">
                <a:solidFill>
                  <a:srgbClr val="2B2A30"/>
                </a:solidFill>
                <a:latin typeface="Montserrat Medium"/>
                <a:ea typeface="Montserrat Medium"/>
                <a:cs typeface="Montserrat Medium"/>
                <a:sym typeface="Montserrat Medium"/>
              </a:rPr>
              <a:t>divide the product into small pieces!</a:t>
            </a:r>
            <a:endParaRPr/>
          </a:p>
          <a:p>
            <a:pPr marL="0" lvl="0" indent="0" algn="l" rtl="0">
              <a:lnSpc>
                <a:spcPct val="100000"/>
              </a:lnSpc>
              <a:spcBef>
                <a:spcPts val="0"/>
              </a:spcBef>
              <a:spcAft>
                <a:spcPts val="0"/>
              </a:spcAft>
              <a:buSzPts val="1400"/>
              <a:buNone/>
            </a:pPr>
            <a:endParaRPr sz="1600"/>
          </a:p>
          <a:p>
            <a:pPr marL="0" lvl="0" indent="0" algn="l" rtl="0">
              <a:lnSpc>
                <a:spcPct val="100000"/>
              </a:lnSpc>
              <a:spcBef>
                <a:spcPts val="0"/>
              </a:spcBef>
              <a:spcAft>
                <a:spcPts val="0"/>
              </a:spcAft>
              <a:buSzPts val="1400"/>
              <a:buNone/>
            </a:pPr>
            <a:r>
              <a:rPr lang="tr-TR" sz="1600"/>
              <a:t>with this way;</a:t>
            </a:r>
            <a:endParaRPr/>
          </a:p>
          <a:p>
            <a:pPr marL="457200" lvl="0" indent="-323850" algn="l" rtl="0">
              <a:lnSpc>
                <a:spcPct val="100000"/>
              </a:lnSpc>
              <a:spcBef>
                <a:spcPts val="0"/>
              </a:spcBef>
              <a:spcAft>
                <a:spcPts val="0"/>
              </a:spcAft>
              <a:buClr>
                <a:srgbClr val="2B2A30"/>
              </a:buClr>
              <a:buSzPts val="1500"/>
              <a:buFont typeface="Montserrat Medium"/>
              <a:buAutoNum type="arabicPeriod"/>
            </a:pPr>
            <a:r>
              <a:rPr lang="tr-TR" sz="2400">
                <a:solidFill>
                  <a:srgbClr val="2B2A30"/>
                </a:solidFill>
                <a:latin typeface="Montserrat Medium"/>
                <a:ea typeface="Montserrat Medium"/>
                <a:cs typeface="Montserrat Medium"/>
                <a:sym typeface="Montserrat Medium"/>
              </a:rPr>
              <a:t>The product can be easily and rapidly developed</a:t>
            </a:r>
            <a:endParaRPr/>
          </a:p>
          <a:p>
            <a:pPr marL="457200" lvl="0" indent="-323850" algn="l" rtl="0">
              <a:lnSpc>
                <a:spcPct val="100000"/>
              </a:lnSpc>
              <a:spcBef>
                <a:spcPts val="0"/>
              </a:spcBef>
              <a:spcAft>
                <a:spcPts val="0"/>
              </a:spcAft>
              <a:buClr>
                <a:srgbClr val="2B2A30"/>
              </a:buClr>
              <a:buSzPts val="1500"/>
              <a:buFont typeface="Montserrat Medium"/>
              <a:buAutoNum type="arabicPeriod"/>
            </a:pPr>
            <a:r>
              <a:rPr lang="tr-TR" sz="2400">
                <a:solidFill>
                  <a:srgbClr val="2B2A30"/>
                </a:solidFill>
                <a:latin typeface="Montserrat Medium"/>
                <a:ea typeface="Montserrat Medium"/>
                <a:cs typeface="Montserrat Medium"/>
                <a:sym typeface="Montserrat Medium"/>
              </a:rPr>
              <a:t>Changes can be made early</a:t>
            </a:r>
            <a:endParaRPr/>
          </a:p>
          <a:p>
            <a:pPr marL="457200" lvl="0" indent="-323850" algn="l" rtl="0">
              <a:lnSpc>
                <a:spcPct val="100000"/>
              </a:lnSpc>
              <a:spcBef>
                <a:spcPts val="0"/>
              </a:spcBef>
              <a:spcAft>
                <a:spcPts val="0"/>
              </a:spcAft>
              <a:buClr>
                <a:srgbClr val="2B2A30"/>
              </a:buClr>
              <a:buSzPts val="1500"/>
              <a:buFont typeface="Montserrat Medium"/>
              <a:buAutoNum type="arabicPeriod"/>
            </a:pPr>
            <a:r>
              <a:rPr lang="tr-TR" sz="2400">
                <a:solidFill>
                  <a:srgbClr val="2B2A30"/>
                </a:solidFill>
                <a:latin typeface="Montserrat Medium"/>
                <a:ea typeface="Montserrat Medium"/>
                <a:cs typeface="Montserrat Medium"/>
                <a:sym typeface="Montserrat Medium"/>
              </a:rPr>
              <a:t>Product can be rapidly tested</a:t>
            </a:r>
            <a:endParaRPr/>
          </a:p>
          <a:p>
            <a:pPr marL="0" lvl="0" indent="0" algn="l" rtl="0">
              <a:lnSpc>
                <a:spcPct val="100000"/>
              </a:lnSpc>
              <a:spcBef>
                <a:spcPts val="0"/>
              </a:spcBef>
              <a:spcAft>
                <a:spcPts val="0"/>
              </a:spcAft>
              <a:buSzPts val="1400"/>
              <a:buNone/>
            </a:pPr>
            <a:endParaRPr sz="2400">
              <a:solidFill>
                <a:srgbClr val="2B2A30"/>
              </a:solidFill>
              <a:latin typeface="Montserrat Medium"/>
              <a:ea typeface="Montserrat Medium"/>
              <a:cs typeface="Montserrat Medium"/>
              <a:sym typeface="Montserrat Medium"/>
            </a:endParaRPr>
          </a:p>
          <a:p>
            <a:pPr marL="0" lvl="0" indent="0" algn="l" rtl="0">
              <a:lnSpc>
                <a:spcPct val="155556"/>
              </a:lnSpc>
              <a:spcBef>
                <a:spcPts val="0"/>
              </a:spcBef>
              <a:spcAft>
                <a:spcPts val="0"/>
              </a:spcAft>
              <a:buClr>
                <a:schemeClr val="dk1"/>
              </a:buClr>
              <a:buSzPts val="1100"/>
              <a:buFont typeface="Arial"/>
              <a:buNone/>
            </a:pPr>
            <a:endParaRPr sz="1500">
              <a:solidFill>
                <a:srgbClr val="2B2A30"/>
              </a:solidFill>
              <a:latin typeface="Montserrat Medium"/>
              <a:ea typeface="Montserrat Medium"/>
              <a:cs typeface="Montserrat Medium"/>
              <a:sym typeface="Montserrat Medium"/>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9" name="Google Shape;105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solidFill>
                  <a:schemeClr val="dk1"/>
                </a:solidFill>
              </a:rPr>
              <a:t>Now I want you write what do you think about agile and </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according to you what is the most important thing in agile </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tr-TR">
                <a:solidFill>
                  <a:schemeClr val="dk1"/>
                </a:solidFill>
              </a:rPr>
              <a:t>I will give you time to think and write, and than we will discuss it together.</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 name="Google Shape;106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a:t>Before diving deep into Agile, let’s make a recap about SDLC; </a:t>
            </a: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a:p>
            <a:pPr marL="0" lvl="0" indent="0" algn="l" rtl="0">
              <a:lnSpc>
                <a:spcPct val="100000"/>
              </a:lnSpc>
              <a:spcBef>
                <a:spcPts val="0"/>
              </a:spcBef>
              <a:spcAft>
                <a:spcPts val="0"/>
              </a:spcAft>
              <a:buClr>
                <a:schemeClr val="dk1"/>
              </a:buClr>
              <a:buSzPts val="1400"/>
              <a:buFont typeface="Arial"/>
              <a:buNone/>
            </a:pPr>
            <a:r>
              <a:rPr lang="tr-TR" sz="1800">
                <a:solidFill>
                  <a:schemeClr val="dk1"/>
                </a:solidFill>
                <a:highlight>
                  <a:schemeClr val="lt1"/>
                </a:highlight>
              </a:rPr>
              <a:t>The purpose of SDLC is to follow a discipline that will lead us to develop a successful product.</a:t>
            </a:r>
            <a:endParaRPr/>
          </a:p>
          <a:p>
            <a:pPr marL="0" lvl="0" indent="0" algn="l" rtl="0">
              <a:lnSpc>
                <a:spcPct val="100000"/>
              </a:lnSpc>
              <a:spcBef>
                <a:spcPts val="0"/>
              </a:spcBef>
              <a:spcAft>
                <a:spcPts val="0"/>
              </a:spcAft>
              <a:buClr>
                <a:schemeClr val="dk1"/>
              </a:buClr>
              <a:buSzPts val="1400"/>
              <a:buFont typeface="Arial"/>
              <a:buNone/>
            </a:pPr>
            <a:endParaRPr sz="1800">
              <a:solidFill>
                <a:schemeClr val="dk1"/>
              </a:solidFill>
              <a:highlight>
                <a:schemeClr val="lt1"/>
              </a:highlight>
            </a:endParaRPr>
          </a:p>
          <a:p>
            <a:pPr marL="457200" lvl="0" indent="-342900" algn="l" rtl="0">
              <a:lnSpc>
                <a:spcPct val="100000"/>
              </a:lnSpc>
              <a:spcBef>
                <a:spcPts val="0"/>
              </a:spcBef>
              <a:spcAft>
                <a:spcPts val="0"/>
              </a:spcAft>
              <a:buClr>
                <a:srgbClr val="002060"/>
              </a:buClr>
              <a:buSzPts val="1800"/>
              <a:buChar char="●"/>
            </a:pPr>
            <a:r>
              <a:rPr lang="tr-TR" sz="1800">
                <a:solidFill>
                  <a:schemeClr val="dk1"/>
                </a:solidFill>
              </a:rPr>
              <a:t>it allows us to make planning,timing and cost estimation </a:t>
            </a:r>
            <a:endParaRPr/>
          </a:p>
          <a:p>
            <a:pPr marL="457200" lvl="0" indent="-342900" algn="l" rtl="0">
              <a:lnSpc>
                <a:spcPct val="100000"/>
              </a:lnSpc>
              <a:spcBef>
                <a:spcPts val="0"/>
              </a:spcBef>
              <a:spcAft>
                <a:spcPts val="0"/>
              </a:spcAft>
              <a:buClr>
                <a:srgbClr val="002060"/>
              </a:buClr>
              <a:buSzPts val="1800"/>
              <a:buChar char="●"/>
            </a:pPr>
            <a:r>
              <a:rPr lang="tr-TR" sz="1800">
                <a:solidFill>
                  <a:schemeClr val="dk1"/>
                </a:solidFill>
              </a:rPr>
              <a:t>We can easily control  the process of the project.</a:t>
            </a:r>
            <a:endParaRPr/>
          </a:p>
          <a:p>
            <a:pPr marL="457200" lvl="0" indent="-342900" algn="l" rtl="0">
              <a:lnSpc>
                <a:spcPct val="100000"/>
              </a:lnSpc>
              <a:spcBef>
                <a:spcPts val="0"/>
              </a:spcBef>
              <a:spcAft>
                <a:spcPts val="0"/>
              </a:spcAft>
              <a:buClr>
                <a:srgbClr val="002060"/>
              </a:buClr>
              <a:buSzPts val="1800"/>
              <a:buChar char="●"/>
            </a:pPr>
            <a:r>
              <a:rPr lang="tr-TR" sz="1800">
                <a:solidFill>
                  <a:schemeClr val="dk1"/>
                </a:solidFill>
              </a:rPr>
              <a:t>So It makes the development process more organized. Because this is a teamwork, the team must be well organized.</a:t>
            </a:r>
            <a:endParaRPr/>
          </a:p>
          <a:p>
            <a:pPr marL="457200" lvl="0" indent="0" algn="l" rtl="0">
              <a:lnSpc>
                <a:spcPct val="100000"/>
              </a:lnSpc>
              <a:spcBef>
                <a:spcPts val="0"/>
              </a:spcBef>
              <a:spcAft>
                <a:spcPts val="0"/>
              </a:spcAft>
              <a:buSzPts val="1400"/>
              <a:buNone/>
            </a:pPr>
            <a:endParaRPr sz="1800">
              <a:solidFill>
                <a:schemeClr val="dk1"/>
              </a:solidFill>
            </a:endParaRPr>
          </a:p>
          <a:p>
            <a:pPr marL="457200" lvl="0" indent="-342900" algn="l" rtl="0">
              <a:lnSpc>
                <a:spcPct val="100000"/>
              </a:lnSpc>
              <a:spcBef>
                <a:spcPts val="0"/>
              </a:spcBef>
              <a:spcAft>
                <a:spcPts val="0"/>
              </a:spcAft>
              <a:buClr>
                <a:srgbClr val="FF0000"/>
              </a:buClr>
              <a:buSzPts val="1800"/>
              <a:buChar char="●"/>
            </a:pPr>
            <a:r>
              <a:rPr lang="tr-TR" sz="1800" b="1">
                <a:solidFill>
                  <a:srgbClr val="FF0000"/>
                </a:solidFill>
              </a:rPr>
              <a:t>The main purpose of SDLC is to produce software with the highest quality and lowest cost  in the shortest time.</a:t>
            </a:r>
            <a:endParaRPr/>
          </a:p>
          <a:p>
            <a:pPr marL="457200" lvl="0" indent="0" algn="l" rtl="0">
              <a:lnSpc>
                <a:spcPct val="100000"/>
              </a:lnSpc>
              <a:spcBef>
                <a:spcPts val="0"/>
              </a:spcBef>
              <a:spcAft>
                <a:spcPts val="0"/>
              </a:spcAft>
              <a:buSzPts val="1400"/>
              <a:buNone/>
            </a:pPr>
            <a:endParaRPr sz="1800" b="1">
              <a:solidFill>
                <a:srgbClr val="FF0000"/>
              </a:solidFill>
            </a:endParaRPr>
          </a:p>
          <a:p>
            <a:pPr marL="0" lvl="0" indent="0" algn="l" rtl="0">
              <a:lnSpc>
                <a:spcPct val="100000"/>
              </a:lnSpc>
              <a:spcBef>
                <a:spcPts val="0"/>
              </a:spcBef>
              <a:spcAft>
                <a:spcPts val="0"/>
              </a:spcAft>
              <a:buSzPts val="1400"/>
              <a:buNone/>
            </a:pPr>
            <a:r>
              <a:rPr lang="tr-TR" sz="1800" b="1">
                <a:solidFill>
                  <a:srgbClr val="FF0000"/>
                </a:solidFill>
              </a:rPr>
              <a:t>There are 6 phases in SDLC</a:t>
            </a:r>
            <a:endParaRPr/>
          </a:p>
          <a:p>
            <a:pPr marL="0" lvl="0" indent="0" algn="l" rtl="0">
              <a:lnSpc>
                <a:spcPct val="100000"/>
              </a:lnSpc>
              <a:spcBef>
                <a:spcPts val="0"/>
              </a:spcBef>
              <a:spcAft>
                <a:spcPts val="0"/>
              </a:spcAft>
              <a:buSzPts val="1400"/>
              <a:buNone/>
            </a:pPr>
            <a:endParaRPr sz="1800">
              <a:solidFill>
                <a:srgbClr val="373A3C"/>
              </a:solidFill>
              <a:highlight>
                <a:srgbClr val="FFFFFF"/>
              </a:highlight>
            </a:endParaRPr>
          </a:p>
          <a:p>
            <a:pPr marL="0" lvl="0" indent="0" algn="ctr" rtl="0">
              <a:lnSpc>
                <a:spcPct val="115000"/>
              </a:lnSpc>
              <a:spcBef>
                <a:spcPts val="0"/>
              </a:spcBef>
              <a:spcAft>
                <a:spcPts val="0"/>
              </a:spcAft>
              <a:buSzPts val="1100"/>
              <a:buNone/>
            </a:pPr>
            <a:r>
              <a:rPr lang="tr-TR" sz="1800">
                <a:solidFill>
                  <a:schemeClr val="dk1"/>
                </a:solidFill>
                <a:highlight>
                  <a:schemeClr val="lt1"/>
                </a:highlight>
              </a:rPr>
              <a:t>There are different software development life cycle models</a:t>
            </a:r>
            <a:endParaRPr/>
          </a:p>
          <a:p>
            <a:pPr marL="0" lvl="0" indent="0" algn="ctr" rtl="0">
              <a:lnSpc>
                <a:spcPct val="115000"/>
              </a:lnSpc>
              <a:spcBef>
                <a:spcPts val="0"/>
              </a:spcBef>
              <a:spcAft>
                <a:spcPts val="0"/>
              </a:spcAft>
              <a:buSzPts val="1100"/>
              <a:buNone/>
            </a:pPr>
            <a:endParaRPr sz="1800">
              <a:solidFill>
                <a:schemeClr val="dk1"/>
              </a:solidFill>
              <a:highlight>
                <a:schemeClr val="lt1"/>
              </a:highlight>
            </a:endParaRPr>
          </a:p>
          <a:p>
            <a:pPr marL="0" lvl="0" indent="0" algn="ctr" rtl="0">
              <a:lnSpc>
                <a:spcPct val="115000"/>
              </a:lnSpc>
              <a:spcBef>
                <a:spcPts val="0"/>
              </a:spcBef>
              <a:spcAft>
                <a:spcPts val="0"/>
              </a:spcAft>
              <a:buSzPts val="1400"/>
              <a:buNone/>
            </a:pPr>
            <a:r>
              <a:rPr lang="tr-TR" sz="1800">
                <a:solidFill>
                  <a:schemeClr val="dk1"/>
                </a:solidFill>
              </a:rPr>
              <a:t>Waterfall is considered to be the oldest configured SDLC model.</a:t>
            </a:r>
            <a:endParaRPr/>
          </a:p>
          <a:p>
            <a:pPr marL="0" lvl="0" indent="0" algn="ctr" rtl="0">
              <a:lnSpc>
                <a:spcPct val="115000"/>
              </a:lnSpc>
              <a:spcBef>
                <a:spcPts val="0"/>
              </a:spcBef>
              <a:spcAft>
                <a:spcPts val="0"/>
              </a:spcAft>
              <a:buSzPts val="1400"/>
              <a:buNone/>
            </a:pPr>
            <a:r>
              <a:rPr lang="tr-TR" sz="1800">
                <a:solidFill>
                  <a:schemeClr val="dk1"/>
                </a:solidFill>
              </a:rPr>
              <a:t>This is a traditional model.</a:t>
            </a:r>
            <a:endParaRPr/>
          </a:p>
          <a:p>
            <a:pPr marL="0" lvl="0" indent="0" algn="ctr" rtl="0">
              <a:lnSpc>
                <a:spcPct val="115000"/>
              </a:lnSpc>
              <a:spcBef>
                <a:spcPts val="0"/>
              </a:spcBef>
              <a:spcAft>
                <a:spcPts val="0"/>
              </a:spcAft>
              <a:buSzPts val="1400"/>
              <a:buNone/>
            </a:pPr>
            <a:endParaRPr sz="1800">
              <a:solidFill>
                <a:schemeClr val="dk1"/>
              </a:solidFill>
            </a:endParaRPr>
          </a:p>
          <a:p>
            <a:pPr marL="0" lvl="0" indent="0" algn="ctr" rtl="0">
              <a:lnSpc>
                <a:spcPct val="115000"/>
              </a:lnSpc>
              <a:spcBef>
                <a:spcPts val="0"/>
              </a:spcBef>
              <a:spcAft>
                <a:spcPts val="0"/>
              </a:spcAft>
              <a:buSzPts val="1400"/>
              <a:buNone/>
            </a:pPr>
            <a:r>
              <a:rPr lang="tr-TR" sz="1800">
                <a:solidFill>
                  <a:schemeClr val="dk1"/>
                </a:solidFill>
              </a:rPr>
              <a:t>What is the main point of waterfall?</a:t>
            </a:r>
            <a:endParaRPr/>
          </a:p>
          <a:p>
            <a:pPr marL="0" lvl="0" indent="0" algn="ctr" rtl="0">
              <a:lnSpc>
                <a:spcPct val="115000"/>
              </a:lnSpc>
              <a:spcBef>
                <a:spcPts val="0"/>
              </a:spcBef>
              <a:spcAft>
                <a:spcPts val="0"/>
              </a:spcAft>
              <a:buSzPts val="1400"/>
              <a:buNone/>
            </a:pPr>
            <a:endParaRPr sz="1800">
              <a:solidFill>
                <a:schemeClr val="dk1"/>
              </a:solidFill>
            </a:endParaRPr>
          </a:p>
          <a:p>
            <a:pPr marL="0" marR="38100" lvl="0" indent="0" algn="ctr" rtl="0">
              <a:lnSpc>
                <a:spcPct val="128571"/>
              </a:lnSpc>
              <a:spcBef>
                <a:spcPts val="1200"/>
              </a:spcBef>
              <a:spcAft>
                <a:spcPts val="0"/>
              </a:spcAft>
              <a:buSzPts val="1400"/>
              <a:buNone/>
            </a:pPr>
            <a:r>
              <a:rPr lang="tr-TR" sz="1800">
                <a:solidFill>
                  <a:schemeClr val="dk1"/>
                </a:solidFill>
              </a:rPr>
              <a:t>In waterfall model phases do not overlap.. </a:t>
            </a:r>
            <a:endParaRPr/>
          </a:p>
          <a:p>
            <a:pPr marL="0" marR="38100" lvl="0" indent="0" algn="ctr" rtl="0">
              <a:lnSpc>
                <a:spcPct val="128571"/>
              </a:lnSpc>
              <a:spcBef>
                <a:spcPts val="1200"/>
              </a:spcBef>
              <a:spcAft>
                <a:spcPts val="0"/>
              </a:spcAft>
              <a:buSzPts val="1400"/>
              <a:buNone/>
            </a:pPr>
            <a:r>
              <a:rPr lang="tr-TR" sz="1800">
                <a:solidFill>
                  <a:schemeClr val="dk1"/>
                </a:solidFill>
              </a:rPr>
              <a:t>after one stage has completed then the next stage starts.</a:t>
            </a:r>
            <a:endParaRPr/>
          </a:p>
          <a:p>
            <a:pPr marL="0" lvl="0" indent="0" algn="ctr" rtl="0">
              <a:lnSpc>
                <a:spcPct val="115000"/>
              </a:lnSpc>
              <a:spcBef>
                <a:spcPts val="1200"/>
              </a:spcBef>
              <a:spcAft>
                <a:spcPts val="0"/>
              </a:spcAft>
              <a:buSzPts val="1400"/>
              <a:buNone/>
            </a:pPr>
            <a:r>
              <a:rPr lang="tr-TR" sz="1800">
                <a:solidFill>
                  <a:schemeClr val="dk1"/>
                </a:solidFill>
              </a:rPr>
              <a:t>we can say that it is somewhat </a:t>
            </a:r>
            <a:r>
              <a:rPr lang="tr-TR" sz="1800" b="1">
                <a:solidFill>
                  <a:schemeClr val="dk1"/>
                </a:solidFill>
              </a:rPr>
              <a:t>document driven</a:t>
            </a:r>
            <a:r>
              <a:rPr lang="tr-TR" sz="1800">
                <a:solidFill>
                  <a:schemeClr val="dk1"/>
                </a:solidFill>
              </a:rPr>
              <a:t>.</a:t>
            </a:r>
            <a:endParaRPr/>
          </a:p>
          <a:p>
            <a:pPr marL="0" lvl="0" indent="0" algn="ctr" rtl="0">
              <a:lnSpc>
                <a:spcPct val="115000"/>
              </a:lnSpc>
              <a:spcBef>
                <a:spcPts val="1200"/>
              </a:spcBef>
              <a:spcAft>
                <a:spcPts val="0"/>
              </a:spcAft>
              <a:buSzPts val="1400"/>
              <a:buNone/>
            </a:pPr>
            <a:r>
              <a:rPr lang="tr-TR" sz="1800">
                <a:solidFill>
                  <a:schemeClr val="dk1"/>
                </a:solidFill>
              </a:rPr>
              <a:t>and </a:t>
            </a:r>
            <a:endParaRPr/>
          </a:p>
          <a:p>
            <a:pPr marL="0" lvl="0" indent="0" algn="ctr" rtl="0">
              <a:lnSpc>
                <a:spcPct val="100000"/>
              </a:lnSpc>
              <a:spcBef>
                <a:spcPts val="0"/>
              </a:spcBef>
              <a:spcAft>
                <a:spcPts val="0"/>
              </a:spcAft>
              <a:buClr>
                <a:schemeClr val="dk1"/>
              </a:buClr>
              <a:buSzPts val="1100"/>
              <a:buFont typeface="Arial"/>
              <a:buNone/>
            </a:pPr>
            <a:r>
              <a:rPr lang="tr-TR" sz="1800">
                <a:solidFill>
                  <a:schemeClr val="dk1"/>
                </a:solidFill>
              </a:rPr>
              <a:t>Despite its shortcomings, the software development discipline has emerged with this model and is still usable despite its 50-year history.</a:t>
            </a:r>
            <a:endParaRPr/>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2" name="Google Shape;107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From all of those agile models we will learn Scrum and Kanban</a:t>
            </a:r>
            <a:endParaRPr/>
          </a:p>
          <a:p>
            <a:pPr marL="0" lvl="0" indent="0" algn="l" rtl="0">
              <a:lnSpc>
                <a:spcPct val="100000"/>
              </a:lnSpc>
              <a:spcBef>
                <a:spcPts val="0"/>
              </a:spcBef>
              <a:spcAft>
                <a:spcPts val="0"/>
              </a:spcAft>
              <a:buSzPts val="1400"/>
              <a:buNone/>
            </a:pPr>
            <a:r>
              <a:rPr lang="tr-TR"/>
              <a:t>in this course</a:t>
            </a:r>
            <a:endParaRPr/>
          </a:p>
          <a:p>
            <a:pPr marL="0" lvl="0" indent="0" algn="l" rtl="0">
              <a:lnSpc>
                <a:spcPct val="100000"/>
              </a:lnSpc>
              <a:spcBef>
                <a:spcPts val="0"/>
              </a:spcBef>
              <a:spcAft>
                <a:spcPts val="0"/>
              </a:spcAft>
              <a:buSzPts val="1400"/>
              <a:buNone/>
            </a:pPr>
            <a:r>
              <a:rPr lang="tr-TR"/>
              <a:t>as they are the most common agile methods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Now lets give a break here. After the break we will have kahoot. </a:t>
            </a:r>
            <a:endParaRPr/>
          </a:p>
          <a:p>
            <a:pPr marL="0" lvl="0" indent="0" algn="l" rtl="0">
              <a:lnSpc>
                <a:spcPct val="100000"/>
              </a:lnSpc>
              <a:spcBef>
                <a:spcPts val="0"/>
              </a:spcBef>
              <a:spcAft>
                <a:spcPts val="0"/>
              </a:spcAft>
              <a:buSzPts val="1400"/>
              <a:buNone/>
            </a:pPr>
            <a:r>
              <a:rPr lang="tr-TR"/>
              <a:t>THEN we will start talking about scrum.</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40000"/>
              </a:lnSpc>
              <a:spcBef>
                <a:spcPts val="0"/>
              </a:spcBef>
              <a:spcAft>
                <a:spcPts val="0"/>
              </a:spcAft>
              <a:buSzPts val="1400"/>
              <a:buNone/>
            </a:pPr>
            <a:r>
              <a:rPr lang="tr-TR" sz="1200">
                <a:solidFill>
                  <a:srgbClr val="3C3B37"/>
                </a:solidFill>
                <a:latin typeface="Roboto"/>
                <a:ea typeface="Roboto"/>
                <a:cs typeface="Roboto"/>
                <a:sym typeface="Roboto"/>
              </a:rPr>
              <a:t>scrum is just a </a:t>
            </a:r>
            <a:r>
              <a:rPr lang="tr-TR" sz="1200" b="1">
                <a:solidFill>
                  <a:srgbClr val="3C3B37"/>
                </a:solidFill>
                <a:latin typeface="Roboto"/>
                <a:ea typeface="Roboto"/>
                <a:cs typeface="Roboto"/>
                <a:sym typeface="Roboto"/>
              </a:rPr>
              <a:t>subset of of agile</a:t>
            </a:r>
            <a:r>
              <a:rPr lang="tr-TR" sz="1200">
                <a:solidFill>
                  <a:srgbClr val="3C3B37"/>
                </a:solidFill>
                <a:latin typeface="Roboto"/>
                <a:ea typeface="Roboto"/>
                <a:cs typeface="Roboto"/>
                <a:sym typeface="Roboto"/>
              </a:rPr>
              <a:t> in that sense it enhances operational efficiencies for any sort of team it can be.</a:t>
            </a: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r>
              <a:rPr lang="tr-TR" sz="1200">
                <a:solidFill>
                  <a:srgbClr val="3C3B37"/>
                </a:solidFill>
                <a:latin typeface="Roboto"/>
                <a:ea typeface="Roboto"/>
                <a:cs typeface="Roboto"/>
                <a:sym typeface="Roboto"/>
              </a:rPr>
              <a:t>It can be a technical  team,  it can be a business process improvement team, it can be a financial planning and analysis team.</a:t>
            </a: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r>
              <a:rPr lang="tr-TR" sz="1200">
                <a:solidFill>
                  <a:srgbClr val="3C3B37"/>
                </a:solidFill>
                <a:latin typeface="Roboto"/>
                <a:ea typeface="Roboto"/>
                <a:cs typeface="Roboto"/>
                <a:sym typeface="Roboto"/>
              </a:rPr>
              <a:t> scrum can be applied to all sorts of different teams and disciplines  and it's a really great tool for increasing operational efficiency within your department your team your enterprise.</a:t>
            </a: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r>
              <a:rPr lang="tr-TR" sz="1200">
                <a:solidFill>
                  <a:srgbClr val="3C3B37"/>
                </a:solidFill>
                <a:latin typeface="Roboto"/>
                <a:ea typeface="Roboto"/>
                <a:cs typeface="Roboto"/>
                <a:sym typeface="Roboto"/>
              </a:rPr>
              <a:t>we can start by saying that </a:t>
            </a:r>
            <a:r>
              <a:rPr lang="tr-TR" sz="1200" b="1">
                <a:solidFill>
                  <a:srgbClr val="3C3B37"/>
                </a:solidFill>
                <a:latin typeface="Roboto"/>
                <a:ea typeface="Roboto"/>
                <a:cs typeface="Roboto"/>
                <a:sym typeface="Roboto"/>
              </a:rPr>
              <a:t>scrum is a very lightweight.</a:t>
            </a:r>
            <a:endParaRPr sz="1200" b="1">
              <a:solidFill>
                <a:srgbClr val="3C3B37"/>
              </a:solidFill>
              <a:latin typeface="Roboto"/>
              <a:ea typeface="Roboto"/>
              <a:cs typeface="Roboto"/>
              <a:sym typeface="Roboto"/>
            </a:endParaRPr>
          </a:p>
          <a:p>
            <a:pPr marL="0" lvl="0" indent="0" algn="l" rtl="0">
              <a:lnSpc>
                <a:spcPct val="140000"/>
              </a:lnSpc>
              <a:spcBef>
                <a:spcPts val="0"/>
              </a:spcBef>
              <a:spcAft>
                <a:spcPts val="0"/>
              </a:spcAft>
              <a:buSzPts val="1400"/>
              <a:buNone/>
            </a:pPr>
            <a:r>
              <a:rPr lang="tr-TR" sz="1200" b="1">
                <a:solidFill>
                  <a:srgbClr val="3C3B37"/>
                </a:solidFill>
                <a:latin typeface="Roboto"/>
                <a:ea typeface="Roboto"/>
                <a:cs typeface="Roboto"/>
                <a:sym typeface="Roboto"/>
              </a:rPr>
              <a:t>It's very simple to understand </a:t>
            </a:r>
            <a:r>
              <a:rPr lang="tr-TR" sz="1200">
                <a:solidFill>
                  <a:srgbClr val="3C3B37"/>
                </a:solidFill>
                <a:latin typeface="Roboto"/>
                <a:ea typeface="Roboto"/>
                <a:cs typeface="Roboto"/>
                <a:sym typeface="Roboto"/>
              </a:rPr>
              <a:t>in terms of the methodology and the rules and responsibilities.</a:t>
            </a:r>
            <a:endParaRPr sz="1200">
              <a:solidFill>
                <a:srgbClr val="3C3B37"/>
              </a:solidFill>
              <a:latin typeface="Roboto"/>
              <a:ea typeface="Roboto"/>
              <a:cs typeface="Roboto"/>
              <a:sym typeface="Roboto"/>
            </a:endParaRPr>
          </a:p>
          <a:p>
            <a:pPr marL="0" lvl="0" indent="0" algn="l" rtl="0">
              <a:lnSpc>
                <a:spcPct val="140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However</a:t>
            </a:r>
            <a:r>
              <a:rPr lang="tr-TR" sz="1200" b="1">
                <a:solidFill>
                  <a:srgbClr val="3C3B37"/>
                </a:solidFill>
                <a:latin typeface="Roboto"/>
                <a:ea typeface="Roboto"/>
                <a:cs typeface="Roboto"/>
                <a:sym typeface="Roboto"/>
              </a:rPr>
              <a:t> it's difficult for management </a:t>
            </a:r>
            <a:endParaRPr sz="1200">
              <a:solidFill>
                <a:srgbClr val="3C3B37"/>
              </a:solidFill>
              <a:latin typeface="Roboto"/>
              <a:ea typeface="Roboto"/>
              <a:cs typeface="Roboto"/>
              <a:sym typeface="Roboto"/>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Scrum emphasizes delivering business value frequently through short iterations known as sprints.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To develop a successful product, you start by creating a product backlog. This is a list of product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By using the Product Backlog, you always work on the most important items first.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1" name="Google Shape;110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050">
                <a:solidFill>
                  <a:srgbClr val="202122"/>
                </a:solidFill>
                <a:highlight>
                  <a:srgbClr val="FFFFFF"/>
                </a:highlight>
              </a:rPr>
              <a:t>This is the interesting point: </a:t>
            </a:r>
            <a:endParaRPr/>
          </a:p>
          <a:p>
            <a:pPr marL="0" lvl="0" indent="0" algn="l" rtl="0">
              <a:lnSpc>
                <a:spcPct val="100000"/>
              </a:lnSpc>
              <a:spcBef>
                <a:spcPts val="0"/>
              </a:spcBef>
              <a:spcAft>
                <a:spcPts val="0"/>
              </a:spcAft>
              <a:buSzPts val="1400"/>
              <a:buNone/>
            </a:pPr>
            <a:r>
              <a:rPr lang="tr-TR" sz="1050">
                <a:solidFill>
                  <a:srgbClr val="202122"/>
                </a:solidFill>
                <a:highlight>
                  <a:srgbClr val="FFFFFF"/>
                </a:highlight>
              </a:rPr>
              <a:t>In agile manifesto do you see 2 week iterations?</a:t>
            </a:r>
            <a:endParaRPr/>
          </a:p>
          <a:p>
            <a:pPr marL="0" lvl="0" indent="0" algn="l" rtl="0">
              <a:lnSpc>
                <a:spcPct val="100000"/>
              </a:lnSpc>
              <a:spcBef>
                <a:spcPts val="0"/>
              </a:spcBef>
              <a:spcAft>
                <a:spcPts val="0"/>
              </a:spcAft>
              <a:buSzPts val="1400"/>
              <a:buNone/>
            </a:pPr>
            <a:r>
              <a:rPr lang="tr-TR" sz="1050">
                <a:solidFill>
                  <a:srgbClr val="202122"/>
                </a:solidFill>
                <a:highlight>
                  <a:srgbClr val="FFFFFF"/>
                </a:highlight>
              </a:rPr>
              <a:t>or</a:t>
            </a:r>
            <a:endParaRPr/>
          </a:p>
          <a:p>
            <a:pPr marL="0" lvl="0" indent="0" algn="l" rtl="0">
              <a:lnSpc>
                <a:spcPct val="100000"/>
              </a:lnSpc>
              <a:spcBef>
                <a:spcPts val="0"/>
              </a:spcBef>
              <a:spcAft>
                <a:spcPts val="0"/>
              </a:spcAft>
              <a:buSzPts val="1400"/>
              <a:buNone/>
            </a:pPr>
            <a:r>
              <a:rPr lang="tr-TR" sz="1050">
                <a:solidFill>
                  <a:srgbClr val="202122"/>
                </a:solidFill>
                <a:highlight>
                  <a:srgbClr val="FFFFFF"/>
                </a:highlight>
              </a:rPr>
              <a:t>the names of the meetings?</a:t>
            </a:r>
            <a:endParaRPr/>
          </a:p>
          <a:p>
            <a:pPr marL="0" lvl="0" indent="0" algn="l" rtl="0">
              <a:lnSpc>
                <a:spcPct val="100000"/>
              </a:lnSpc>
              <a:spcBef>
                <a:spcPts val="0"/>
              </a:spcBef>
              <a:spcAft>
                <a:spcPts val="0"/>
              </a:spcAft>
              <a:buSzPts val="1400"/>
              <a:buNone/>
            </a:pPr>
            <a:endParaRPr sz="1050">
              <a:solidFill>
                <a:srgbClr val="202122"/>
              </a:solidFill>
              <a:highlight>
                <a:srgbClr val="FFFFFF"/>
              </a:highlight>
            </a:endParaRPr>
          </a:p>
          <a:p>
            <a:pPr marL="0" lvl="0" indent="0" algn="l" rtl="0">
              <a:lnSpc>
                <a:spcPct val="100000"/>
              </a:lnSpc>
              <a:spcBef>
                <a:spcPts val="0"/>
              </a:spcBef>
              <a:spcAft>
                <a:spcPts val="0"/>
              </a:spcAft>
              <a:buSzPts val="1400"/>
              <a:buNone/>
            </a:pPr>
            <a:endParaRPr sz="1050">
              <a:solidFill>
                <a:srgbClr val="202122"/>
              </a:solidFill>
              <a:highlight>
                <a:srgbClr val="FFFFFF"/>
              </a:highlight>
            </a:endParaRPr>
          </a:p>
          <a:p>
            <a:pPr marL="0" lvl="0" indent="0" algn="l" rtl="0">
              <a:lnSpc>
                <a:spcPct val="155556"/>
              </a:lnSpc>
              <a:spcBef>
                <a:spcPts val="0"/>
              </a:spcBef>
              <a:spcAft>
                <a:spcPts val="0"/>
              </a:spcAft>
              <a:buSzPts val="1400"/>
              <a:buNone/>
            </a:pPr>
            <a:r>
              <a:rPr lang="tr-TR">
                <a:solidFill>
                  <a:srgbClr val="091E42"/>
                </a:solidFill>
                <a:highlight>
                  <a:schemeClr val="lt1"/>
                </a:highlight>
              </a:rPr>
              <a:t>The original </a:t>
            </a:r>
            <a:r>
              <a:rPr lang="tr-TR">
                <a:solidFill>
                  <a:srgbClr val="0052CC"/>
                </a:solidFill>
                <a:highlight>
                  <a:schemeClr val="lt1"/>
                </a:highlight>
                <a:uFill>
                  <a:noFill/>
                </a:uFill>
                <a:hlinkClick r:id="rId3">
                  <a:extLst>
                    <a:ext uri="{A12FA001-AC4F-418D-AE19-62706E023703}">
                      <ahyp:hlinkClr xmlns:ahyp="http://schemas.microsoft.com/office/drawing/2018/hyperlinkcolor" val="tx"/>
                    </a:ext>
                  </a:extLst>
                </a:hlinkClick>
              </a:rPr>
              <a:t>Agile Manifesto</a:t>
            </a:r>
            <a:r>
              <a:rPr lang="tr-TR">
                <a:solidFill>
                  <a:srgbClr val="091E42"/>
                </a:solidFill>
                <a:highlight>
                  <a:schemeClr val="lt1"/>
                </a:highlight>
              </a:rPr>
              <a:t> didn't prescribe two-week iterations or an ideal team size. It simply laid out a set of core values that put people first. </a:t>
            </a:r>
            <a:endParaRPr>
              <a:solidFill>
                <a:srgbClr val="091E42"/>
              </a:solidFill>
              <a:highlight>
                <a:schemeClr val="lt1"/>
              </a:highlight>
            </a:endParaRPr>
          </a:p>
          <a:p>
            <a:pPr marL="0" lvl="0" indent="0" algn="l" rtl="0">
              <a:lnSpc>
                <a:spcPct val="155556"/>
              </a:lnSpc>
              <a:spcBef>
                <a:spcPts val="0"/>
              </a:spcBef>
              <a:spcAft>
                <a:spcPts val="0"/>
              </a:spcAft>
              <a:buSzPts val="1400"/>
              <a:buNone/>
            </a:pPr>
            <a:endParaRPr>
              <a:solidFill>
                <a:srgbClr val="091E42"/>
              </a:solidFill>
              <a:highlight>
                <a:schemeClr val="lt1"/>
              </a:highlight>
            </a:endParaRPr>
          </a:p>
          <a:p>
            <a:pPr marL="0" lvl="0" indent="0" algn="l" rtl="0">
              <a:lnSpc>
                <a:spcPct val="155556"/>
              </a:lnSpc>
              <a:spcBef>
                <a:spcPts val="0"/>
              </a:spcBef>
              <a:spcAft>
                <a:spcPts val="0"/>
              </a:spcAft>
              <a:buSzPts val="1400"/>
              <a:buNone/>
            </a:pPr>
            <a:r>
              <a:rPr lang="tr-TR">
                <a:solidFill>
                  <a:srgbClr val="091E42"/>
                </a:solidFill>
                <a:highlight>
                  <a:schemeClr val="lt1"/>
                </a:highlight>
              </a:rPr>
              <a:t>Scrum is a implemantation of agile mindset</a:t>
            </a:r>
            <a:endParaRPr>
              <a:solidFill>
                <a:srgbClr val="091E42"/>
              </a:solidFill>
              <a:highlight>
                <a:schemeClr val="lt1"/>
              </a:highlight>
            </a:endParaRPr>
          </a:p>
          <a:p>
            <a:pPr marL="0" lvl="0" indent="0" algn="l" rtl="0">
              <a:lnSpc>
                <a:spcPct val="155556"/>
              </a:lnSpc>
              <a:spcBef>
                <a:spcPts val="0"/>
              </a:spcBef>
              <a:spcAft>
                <a:spcPts val="0"/>
              </a:spcAft>
              <a:buClr>
                <a:schemeClr val="dk1"/>
              </a:buClr>
              <a:buSzPts val="1100"/>
              <a:buFont typeface="Arial"/>
              <a:buNone/>
            </a:pPr>
            <a:endParaRPr>
              <a:solidFill>
                <a:srgbClr val="091E42"/>
              </a:solidFill>
              <a:highlight>
                <a:schemeClr val="lt1"/>
              </a:highlight>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Scrum is a framework that helps teams work together. It is a framework. What Agile was, it was a mindset, a mindset and a set of values.</a:t>
            </a: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Scrum encourages teams to learn through experience, to self-organize while working on a problem.</a:t>
            </a: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 </a:t>
            </a:r>
            <a:endParaRPr>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a:solidFill>
                  <a:schemeClr val="dk1"/>
                </a:solidFill>
              </a:rPr>
              <a:t>Makes you think about your gains and losses to improve continuously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050">
              <a:solidFill>
                <a:srgbClr val="202122"/>
              </a:solidFill>
              <a:highlight>
                <a:srgbClr val="FFFFFF"/>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0" name="Google Shape;1110;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This slide is the summary of scrum.</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sz="1050">
                <a:solidFill>
                  <a:srgbClr val="202122"/>
                </a:solidFill>
                <a:highlight>
                  <a:schemeClr val="lt1"/>
                </a:highlight>
              </a:rPr>
              <a:t>Scrum project roles:</a:t>
            </a:r>
            <a:endParaRPr sz="1050">
              <a:solidFill>
                <a:srgbClr val="202122"/>
              </a:solidFill>
              <a:highlight>
                <a:schemeClr val="lt1"/>
              </a:highlight>
            </a:endParaRPr>
          </a:p>
          <a:p>
            <a:pPr marL="685800" lvl="0" indent="-295275" algn="l" rtl="0">
              <a:lnSpc>
                <a:spcPct val="115000"/>
              </a:lnSpc>
              <a:spcBef>
                <a:spcPts val="600"/>
              </a:spcBef>
              <a:spcAft>
                <a:spcPts val="0"/>
              </a:spcAft>
              <a:buClr>
                <a:srgbClr val="202122"/>
              </a:buClr>
              <a:buSzPts val="1050"/>
              <a:buChar char="●"/>
            </a:pPr>
            <a:r>
              <a:rPr lang="tr-TR" sz="1050">
                <a:solidFill>
                  <a:srgbClr val="202122"/>
                </a:solidFill>
                <a:highlight>
                  <a:schemeClr val="lt1"/>
                </a:highlight>
              </a:rPr>
              <a:t>Product Owner (Ürün Sahibi)</a:t>
            </a:r>
            <a:endParaRPr sz="1050">
              <a:solidFill>
                <a:srgbClr val="202122"/>
              </a:solidFill>
              <a:highlight>
                <a:schemeClr val="lt1"/>
              </a:highlight>
            </a:endParaRPr>
          </a:p>
          <a:p>
            <a:pPr marL="685800" lvl="0" indent="-295275" algn="l" rtl="0">
              <a:lnSpc>
                <a:spcPct val="115000"/>
              </a:lnSpc>
              <a:spcBef>
                <a:spcPts val="0"/>
              </a:spcBef>
              <a:spcAft>
                <a:spcPts val="0"/>
              </a:spcAft>
              <a:buClr>
                <a:srgbClr val="202122"/>
              </a:buClr>
              <a:buSzPts val="1050"/>
              <a:buChar char="●"/>
            </a:pPr>
            <a:r>
              <a:rPr lang="tr-TR" sz="1050">
                <a:solidFill>
                  <a:srgbClr val="202122"/>
                </a:solidFill>
                <a:highlight>
                  <a:schemeClr val="lt1"/>
                </a:highlight>
              </a:rPr>
              <a:t>Development Team (Takım)</a:t>
            </a:r>
            <a:endParaRPr sz="1050">
              <a:solidFill>
                <a:srgbClr val="202122"/>
              </a:solidFill>
              <a:highlight>
                <a:schemeClr val="lt1"/>
              </a:highlight>
            </a:endParaRPr>
          </a:p>
          <a:p>
            <a:pPr marL="685800" lvl="0" indent="-295275" algn="l" rtl="0">
              <a:lnSpc>
                <a:spcPct val="115000"/>
              </a:lnSpc>
              <a:spcBef>
                <a:spcPts val="0"/>
              </a:spcBef>
              <a:spcAft>
                <a:spcPts val="0"/>
              </a:spcAft>
              <a:buClr>
                <a:srgbClr val="202122"/>
              </a:buClr>
              <a:buSzPts val="1050"/>
              <a:buChar char="●"/>
            </a:pPr>
            <a:r>
              <a:rPr lang="tr-TR" sz="1050">
                <a:solidFill>
                  <a:srgbClr val="202122"/>
                </a:solidFill>
                <a:highlight>
                  <a:schemeClr val="lt1"/>
                </a:highlight>
              </a:rPr>
              <a:t>ScrumMaster (Scrum Ustası)</a:t>
            </a:r>
            <a:endParaRPr/>
          </a:p>
          <a:p>
            <a:pPr marL="0" lvl="0" indent="0" algn="l" rtl="0">
              <a:lnSpc>
                <a:spcPct val="115000"/>
              </a:lnSpc>
              <a:spcBef>
                <a:spcPts val="500"/>
              </a:spcBef>
              <a:spcAft>
                <a:spcPts val="0"/>
              </a:spcAft>
              <a:buSzPts val="1100"/>
              <a:buNone/>
            </a:pP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There are some documents (scrum calls them artifects)</a:t>
            </a:r>
            <a:endParaRPr/>
          </a:p>
          <a:p>
            <a:pPr marL="457200" lvl="0" indent="-295275" algn="l" rtl="0">
              <a:lnSpc>
                <a:spcPct val="115000"/>
              </a:lnSpc>
              <a:spcBef>
                <a:spcPts val="500"/>
              </a:spcBef>
              <a:spcAft>
                <a:spcPts val="0"/>
              </a:spcAft>
              <a:buClr>
                <a:srgbClr val="202122"/>
              </a:buClr>
              <a:buSzPts val="1050"/>
              <a:buChar char="●"/>
            </a:pPr>
            <a:r>
              <a:rPr lang="tr-TR" sz="1050">
                <a:solidFill>
                  <a:srgbClr val="202122"/>
                </a:solidFill>
                <a:highlight>
                  <a:schemeClr val="lt1"/>
                </a:highlight>
              </a:rPr>
              <a:t>Product backlog</a:t>
            </a:r>
            <a:endParaRPr/>
          </a:p>
          <a:p>
            <a:pPr marL="457200" lvl="0" indent="-295275" algn="l" rtl="0">
              <a:lnSpc>
                <a:spcPct val="115000"/>
              </a:lnSpc>
              <a:spcBef>
                <a:spcPts val="0"/>
              </a:spcBef>
              <a:spcAft>
                <a:spcPts val="0"/>
              </a:spcAft>
              <a:buClr>
                <a:srgbClr val="202122"/>
              </a:buClr>
              <a:buSzPts val="1050"/>
              <a:buChar char="●"/>
            </a:pPr>
            <a:r>
              <a:rPr lang="tr-TR" sz="1050">
                <a:solidFill>
                  <a:srgbClr val="202122"/>
                </a:solidFill>
                <a:highlight>
                  <a:schemeClr val="lt1"/>
                </a:highlight>
              </a:rPr>
              <a:t>sprint backlog</a:t>
            </a:r>
            <a:endParaRPr/>
          </a:p>
          <a:p>
            <a:pPr marL="457200" lvl="0" indent="-295275" algn="l" rtl="0">
              <a:lnSpc>
                <a:spcPct val="115000"/>
              </a:lnSpc>
              <a:spcBef>
                <a:spcPts val="0"/>
              </a:spcBef>
              <a:spcAft>
                <a:spcPts val="0"/>
              </a:spcAft>
              <a:buClr>
                <a:srgbClr val="202122"/>
              </a:buClr>
              <a:buSzPts val="1050"/>
              <a:buChar char="●"/>
            </a:pPr>
            <a:r>
              <a:rPr lang="tr-TR" sz="1050">
                <a:solidFill>
                  <a:srgbClr val="202122"/>
                </a:solidFill>
                <a:highlight>
                  <a:schemeClr val="lt1"/>
                </a:highlight>
              </a:rPr>
              <a:t>product increment</a:t>
            </a:r>
            <a:endParaRPr/>
          </a:p>
          <a:p>
            <a:pPr marL="0" lvl="0" indent="0" algn="l" rtl="0">
              <a:lnSpc>
                <a:spcPct val="115000"/>
              </a:lnSpc>
              <a:spcBef>
                <a:spcPts val="500"/>
              </a:spcBef>
              <a:spcAft>
                <a:spcPts val="0"/>
              </a:spcAft>
              <a:buSzPts val="1400"/>
              <a:buNone/>
            </a:pPr>
            <a:endParaRPr sz="1050">
              <a:solidFill>
                <a:srgbClr val="202122"/>
              </a:solidFill>
              <a:highlight>
                <a:schemeClr val="lt1"/>
              </a:highlight>
            </a:endParaRPr>
          </a:p>
          <a:p>
            <a:pPr marL="0" lvl="0" indent="0" algn="l" rtl="0">
              <a:lnSpc>
                <a:spcPct val="115000"/>
              </a:lnSpc>
              <a:spcBef>
                <a:spcPts val="500"/>
              </a:spcBef>
              <a:spcAft>
                <a:spcPts val="0"/>
              </a:spcAft>
              <a:buSzPts val="1400"/>
              <a:buNone/>
            </a:pPr>
            <a:r>
              <a:rPr lang="tr-TR" sz="1050">
                <a:solidFill>
                  <a:srgbClr val="202122"/>
                </a:solidFill>
                <a:highlight>
                  <a:schemeClr val="lt1"/>
                </a:highlight>
              </a:rPr>
              <a:t>And there are some meetings and of course scrum calls them ceremonies</a:t>
            </a:r>
            <a:endParaRPr/>
          </a:p>
          <a:p>
            <a:pPr marL="457200" lvl="0" indent="-295275" algn="l" rtl="0">
              <a:lnSpc>
                <a:spcPct val="115000"/>
              </a:lnSpc>
              <a:spcBef>
                <a:spcPts val="500"/>
              </a:spcBef>
              <a:spcAft>
                <a:spcPts val="0"/>
              </a:spcAft>
              <a:buClr>
                <a:srgbClr val="202122"/>
              </a:buClr>
              <a:buSzPts val="1050"/>
              <a:buChar char="●"/>
            </a:pPr>
            <a:r>
              <a:rPr lang="tr-TR" sz="1050">
                <a:solidFill>
                  <a:srgbClr val="202122"/>
                </a:solidFill>
                <a:highlight>
                  <a:schemeClr val="lt1"/>
                </a:highlight>
              </a:rPr>
              <a:t>sprint planning meeting</a:t>
            </a:r>
            <a:endParaRPr/>
          </a:p>
          <a:p>
            <a:pPr marL="457200" lvl="0" indent="-295275" algn="l" rtl="0">
              <a:lnSpc>
                <a:spcPct val="115000"/>
              </a:lnSpc>
              <a:spcBef>
                <a:spcPts val="0"/>
              </a:spcBef>
              <a:spcAft>
                <a:spcPts val="0"/>
              </a:spcAft>
              <a:buClr>
                <a:srgbClr val="202122"/>
              </a:buClr>
              <a:buSzPts val="1050"/>
              <a:buChar char="●"/>
            </a:pPr>
            <a:r>
              <a:rPr lang="tr-TR" sz="1050">
                <a:solidFill>
                  <a:srgbClr val="202122"/>
                </a:solidFill>
                <a:highlight>
                  <a:schemeClr val="lt1"/>
                </a:highlight>
              </a:rPr>
              <a:t>Daily stand up meeting</a:t>
            </a:r>
            <a:endParaRPr/>
          </a:p>
          <a:p>
            <a:pPr marL="457200" lvl="0" indent="-295275" algn="l" rtl="0">
              <a:lnSpc>
                <a:spcPct val="115000"/>
              </a:lnSpc>
              <a:spcBef>
                <a:spcPts val="0"/>
              </a:spcBef>
              <a:spcAft>
                <a:spcPts val="0"/>
              </a:spcAft>
              <a:buClr>
                <a:srgbClr val="202122"/>
              </a:buClr>
              <a:buSzPts val="1050"/>
              <a:buChar char="●"/>
            </a:pPr>
            <a:r>
              <a:rPr lang="tr-TR" sz="1050">
                <a:solidFill>
                  <a:srgbClr val="202122"/>
                </a:solidFill>
                <a:highlight>
                  <a:schemeClr val="lt1"/>
                </a:highlight>
              </a:rPr>
              <a:t>Sprint REVİEW meeting</a:t>
            </a:r>
            <a:endParaRPr/>
          </a:p>
          <a:p>
            <a:pPr marL="457200" lvl="0" indent="-295275" algn="l" rtl="0">
              <a:lnSpc>
                <a:spcPct val="115000"/>
              </a:lnSpc>
              <a:spcBef>
                <a:spcPts val="0"/>
              </a:spcBef>
              <a:spcAft>
                <a:spcPts val="0"/>
              </a:spcAft>
              <a:buClr>
                <a:srgbClr val="202122"/>
              </a:buClr>
              <a:buSzPts val="1050"/>
              <a:buChar char="●"/>
            </a:pPr>
            <a:r>
              <a:rPr lang="tr-TR" sz="1050">
                <a:solidFill>
                  <a:srgbClr val="202122"/>
                </a:solidFill>
                <a:highlight>
                  <a:schemeClr val="lt1"/>
                </a:highlight>
              </a:rPr>
              <a:t>Sprint retrospective meeting</a:t>
            </a:r>
            <a:endParaRPr/>
          </a:p>
          <a:p>
            <a:pPr marL="0" lvl="0" indent="0" algn="l" rtl="0">
              <a:lnSpc>
                <a:spcPct val="115000"/>
              </a:lnSpc>
              <a:spcBef>
                <a:spcPts val="500"/>
              </a:spcBef>
              <a:spcAft>
                <a:spcPts val="0"/>
              </a:spcAft>
              <a:buSzPts val="1100"/>
              <a:buNone/>
            </a:pP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Scrum requires a Scrum Master to foster an environment where: </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1. A Product Owner orders the work for a complex problem into a Product Backlog. </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2. The Scrum Team turns a selection of the work into an Increment of value during a Sprint. </a:t>
            </a:r>
            <a:endParaRPr sz="105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a:solidFill>
                  <a:srgbClr val="202122"/>
                </a:solidFill>
                <a:highlight>
                  <a:schemeClr val="lt1"/>
                </a:highlight>
              </a:rPr>
              <a:t>3. The Scrum Team and its stakeholders inspect the results and adjust for the next Sprint. </a:t>
            </a:r>
            <a:endParaRPr sz="1050">
              <a:solidFill>
                <a:srgbClr val="202122"/>
              </a:solidFill>
              <a:highlight>
                <a:schemeClr val="lt1"/>
              </a:highlight>
            </a:endParaRPr>
          </a:p>
          <a:p>
            <a:pPr marL="0" lvl="0" indent="0" algn="l" rtl="0">
              <a:lnSpc>
                <a:spcPct val="115000"/>
              </a:lnSpc>
              <a:spcBef>
                <a:spcPts val="500"/>
              </a:spcBef>
              <a:spcAft>
                <a:spcPts val="0"/>
              </a:spcAft>
              <a:buClr>
                <a:schemeClr val="dk1"/>
              </a:buClr>
              <a:buSzPts val="1100"/>
              <a:buFont typeface="Arial"/>
              <a:buNone/>
            </a:pPr>
            <a:r>
              <a:rPr lang="tr-TR" sz="1050">
                <a:solidFill>
                  <a:srgbClr val="202122"/>
                </a:solidFill>
                <a:highlight>
                  <a:schemeClr val="lt1"/>
                </a:highlight>
              </a:rPr>
              <a:t>4. Repeat</a:t>
            </a:r>
            <a:endParaRPr sz="1050">
              <a:solidFill>
                <a:srgbClr val="202122"/>
              </a:solidFill>
              <a:highlight>
                <a:schemeClr val="lt1"/>
              </a:highlight>
            </a:endParaRPr>
          </a:p>
          <a:p>
            <a:pPr marL="0" lvl="0" indent="0" algn="l" rtl="0">
              <a:lnSpc>
                <a:spcPct val="115000"/>
              </a:lnSpc>
              <a:spcBef>
                <a:spcPts val="500"/>
              </a:spcBef>
              <a:spcAft>
                <a:spcPts val="0"/>
              </a:spcAft>
              <a:buClr>
                <a:schemeClr val="dk1"/>
              </a:buClr>
              <a:buSzPts val="1100"/>
              <a:buFont typeface="Arial"/>
              <a:buNone/>
            </a:pPr>
            <a:r>
              <a:rPr lang="tr-TR" sz="1050">
                <a:solidFill>
                  <a:srgbClr val="202122"/>
                </a:solidFill>
                <a:highlight>
                  <a:schemeClr val="lt1"/>
                </a:highlight>
              </a:rPr>
              <a:t>Scrum is simple. Rather than provide people with detailed instructions, the rules of Scrum guide their relationships and interactions.</a:t>
            </a:r>
            <a:endParaRPr sz="1050">
              <a:solidFill>
                <a:srgbClr val="202122"/>
              </a:solidFill>
              <a:highlight>
                <a:schemeClr val="lt1"/>
              </a:highlight>
            </a:endParaRPr>
          </a:p>
          <a:p>
            <a:pPr marL="0" lvl="0" indent="0" algn="l" rtl="0">
              <a:lnSpc>
                <a:spcPct val="100000"/>
              </a:lnSpc>
              <a:spcBef>
                <a:spcPts val="50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7" name="Google Shape;111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This is the Scrum terminology. Divided into 3 categories.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(yansıdan anlat)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there are 3 roles , 5 ceremonies and 3 artifacts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Today we will see roles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 will learn ceremonies and artifacts in next lesson.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7" name="Google Shape;1127;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This is the Scrum terminology. As I mentioned in previous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There are  3 main elements.</a:t>
            </a:r>
            <a:endParaRPr/>
          </a:p>
          <a:p>
            <a:pPr marL="0" lvl="0" indent="0" algn="l" rtl="0">
              <a:lnSpc>
                <a:spcPct val="100000"/>
              </a:lnSpc>
              <a:spcBef>
                <a:spcPts val="0"/>
              </a:spcBef>
              <a:spcAft>
                <a:spcPts val="0"/>
              </a:spcAft>
              <a:buSzPts val="1400"/>
              <a:buNone/>
            </a:pPr>
            <a:r>
              <a:rPr lang="tr-TR"/>
              <a:t>Roles</a:t>
            </a:r>
            <a:endParaRPr/>
          </a:p>
          <a:p>
            <a:pPr marL="0" lvl="0" indent="0" algn="l" rtl="0">
              <a:lnSpc>
                <a:spcPct val="100000"/>
              </a:lnSpc>
              <a:spcBef>
                <a:spcPts val="0"/>
              </a:spcBef>
              <a:spcAft>
                <a:spcPts val="0"/>
              </a:spcAft>
              <a:buSzPts val="1400"/>
              <a:buNone/>
            </a:pPr>
            <a:r>
              <a:rPr lang="tr-TR"/>
              <a:t>Ceremonies</a:t>
            </a:r>
            <a:endParaRPr/>
          </a:p>
          <a:p>
            <a:pPr marL="0" lvl="0" indent="0" algn="l" rtl="0">
              <a:lnSpc>
                <a:spcPct val="100000"/>
              </a:lnSpc>
              <a:spcBef>
                <a:spcPts val="0"/>
              </a:spcBef>
              <a:spcAft>
                <a:spcPts val="0"/>
              </a:spcAft>
              <a:buSzPts val="1400"/>
              <a:buNone/>
            </a:pPr>
            <a:r>
              <a:rPr lang="tr-TR"/>
              <a:t>Artifacts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8" name="Google Shape;1138;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there are 5 ceremonies</a:t>
            </a:r>
            <a:endParaRPr/>
          </a:p>
          <a:p>
            <a:pPr marL="0" lvl="0" indent="0" algn="l" rtl="0">
              <a:lnSpc>
                <a:spcPct val="100000"/>
              </a:lnSpc>
              <a:spcBef>
                <a:spcPts val="0"/>
              </a:spcBef>
              <a:spcAft>
                <a:spcPts val="0"/>
              </a:spcAft>
              <a:buSzPts val="1400"/>
              <a:buNone/>
            </a:pPr>
            <a:r>
              <a:rPr lang="tr-TR"/>
              <a:t> those are meetings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9" name="Google Shape;1149;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and lastly there are 3 documnets ,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Today We will discuss only roles</a:t>
            </a:r>
            <a:endParaRPr/>
          </a:p>
          <a:p>
            <a:pPr marL="0" lvl="0" indent="0" algn="l" rtl="0">
              <a:lnSpc>
                <a:spcPct val="100000"/>
              </a:lnSpc>
              <a:spcBef>
                <a:spcPts val="0"/>
              </a:spcBef>
              <a:spcAft>
                <a:spcPts val="0"/>
              </a:spcAft>
              <a:buSzPts val="1400"/>
              <a:buNone/>
            </a:pPr>
            <a:r>
              <a:rPr lang="tr-TR"/>
              <a:t>and in next week we will talk about ceremonies and artifacts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0" name="Google Shape;1160;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Mindset, B: Framework, C: Umbrella,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Can you please write about scrum?</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In this slide you can see the todays topics.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 will discuss today, about modern project management,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why we need modern approach in management especially in software development.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 will discuss agile, the agile manifesto, agile principles.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and how those principles effected software development projects.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and lastly we will discuss scrum, one of the implementation of agile model.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Now lets look at the Scrum roles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9" name="Google Shape;1179;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The Scrum Team consists of a Product Owner, Development Team and a Scrum Master.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Product Owner - The person responsible for the success of the project by defining the project vision and requirements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Scrum Master - The person responsible for removing obstacles that prevent the development team from achieving the goal.</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Development Team - The team consists of 5-9 people from different roles, it organizes itself to determine how best to achieve the goals of the Product Owner.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4" name="Google Shape;1194;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Let's start with the product owner. P.O. </a:t>
            </a:r>
            <a:r>
              <a:rPr lang="tr-TR" sz="1200" b="1">
                <a:solidFill>
                  <a:srgbClr val="3C3B37"/>
                </a:solidFill>
                <a:latin typeface="Roboto"/>
                <a:ea typeface="Roboto"/>
                <a:cs typeface="Roboto"/>
                <a:sym typeface="Roboto"/>
              </a:rPr>
              <a:t>is the business representative </a:t>
            </a:r>
            <a:r>
              <a:rPr lang="tr-TR" sz="1200">
                <a:solidFill>
                  <a:srgbClr val="3C3B37"/>
                </a:solidFill>
                <a:latin typeface="Roboto"/>
                <a:ea typeface="Roboto"/>
                <a:cs typeface="Roboto"/>
                <a:sym typeface="Roboto"/>
              </a:rPr>
              <a:t>on the team.</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tr-TR"/>
              <a:t>It represents the voice of the stakeholders of the product and the customer. The Product Owner is responsible for maximizing the value of the product resulting from the Development Team's work. How this is done may differ between organizations, Scrum Teams and individuals.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A Product Owner should ideally have the following characteristics: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Available: Always available for planning and disclosure.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Work Experience: Will have a deep understanding of the job or that area.</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Communication: It is a good listener, it will have the ability to easily reach stakeholders and adapt the message to the other party.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Empowered: Will have the power to make decisions and can be held responsible for them.</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tr-TR"/>
              <a:t>Decisive: Will be able to decide on the direction of the product.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2" name="Google Shape;121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 P.O. always is ordering and working to ensure that the team has the clearly understood details of every request and also that each request is an order of priority.</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They are also interacting on a daily basis with stakeholders. It's not enough for the people to interact with a team. </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SzPts val="1400"/>
              <a:buNone/>
            </a:pPr>
            <a:r>
              <a:rPr lang="tr-TR" sz="1200">
                <a:solidFill>
                  <a:srgbClr val="3C3B37"/>
                </a:solidFill>
                <a:latin typeface="Roboto"/>
                <a:ea typeface="Roboto"/>
                <a:cs typeface="Roboto"/>
                <a:sym typeface="Roboto"/>
              </a:rPr>
              <a:t>They must also be in tune with all the changes that are occurring within the business context.</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 As a result the keeper of the product vision he or she defines and manages the backlog of work to be done and prioritizes these work items.</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The PO is painfully aware that the work must be continuously sorted to the highest value.</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There are also pushing the team to complete as much work as possible in each short delivery period.</a:t>
            </a:r>
            <a:endParaRPr sz="1200">
              <a:solidFill>
                <a:srgbClr val="3C3B37"/>
              </a:solidFill>
              <a:latin typeface="Roboto"/>
              <a:ea typeface="Roboto"/>
              <a:cs typeface="Roboto"/>
              <a:sym typeface="Roboto"/>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8" name="Google Shape;1228;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Now </a:t>
            </a:r>
            <a:r>
              <a:rPr lang="tr-TR" sz="1200" b="1">
                <a:solidFill>
                  <a:srgbClr val="3C3B37"/>
                </a:solidFill>
                <a:latin typeface="Roboto"/>
                <a:ea typeface="Roboto"/>
                <a:cs typeface="Roboto"/>
                <a:sym typeface="Roboto"/>
              </a:rPr>
              <a:t>if you're wondering how on earth the team can keep up with these demands you're not alone.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The founders of scrum recognises the need for counter-balance to the “product owner” role.</a:t>
            </a:r>
            <a:endParaRPr sz="1200" b="1">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So they created a role of master. </a:t>
            </a:r>
            <a:endParaRPr sz="1200" b="1">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b="1">
                <a:solidFill>
                  <a:srgbClr val="3C3B37"/>
                </a:solidFill>
                <a:latin typeface="Roboto"/>
                <a:ea typeface="Roboto"/>
                <a:cs typeface="Roboto"/>
                <a:sym typeface="Roboto"/>
              </a:rPr>
              <a:t> the scrum master</a:t>
            </a:r>
            <a:r>
              <a:rPr lang="tr-TR" sz="1200">
                <a:solidFill>
                  <a:srgbClr val="3C3B37"/>
                </a:solidFill>
                <a:latin typeface="Roboto"/>
                <a:ea typeface="Roboto"/>
                <a:cs typeface="Roboto"/>
                <a:sym typeface="Roboto"/>
              </a:rPr>
              <a:t> protects the team and protects the process.</a:t>
            </a:r>
            <a:endParaRPr sz="1200">
              <a:solidFill>
                <a:srgbClr val="3C3B37"/>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Scrum Masters fulfill these responsibilities by helping everyone understand Scrum theory, practices, rules, and values.</a:t>
            </a:r>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They balance the demands of the people against the needs of the team.</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a:solidFill>
                  <a:srgbClr val="3C3B37"/>
                </a:solidFill>
                <a:latin typeface="Roboto"/>
                <a:ea typeface="Roboto"/>
                <a:cs typeface="Roboto"/>
                <a:sym typeface="Roboto"/>
              </a:rPr>
              <a:t>This role is the first safety valve to ensure that teams are performing to a sustainable level. We don't want them to get burned out before they reach the finish line.</a:t>
            </a:r>
            <a:endParaRPr sz="120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C3B37"/>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tr-TR"/>
              <a:t>So Scrum Masters should ideally have: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Responsible: Activating the team and maximizing team output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Humble: Allows the team to achieve victory without letting the ego</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Collaborative: Creates a culture of collaboration in the team</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Commitment: show 100% commitment to the team, even if they are not full-time Scrum Masters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Influential, said: Being able to make an impact without authority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Knowledgeable: Scrum expert and technical environmental knowledge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9" name="Google Shape;124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The Scrum Master serves to the Product Owner in different ways, including:</a:t>
            </a:r>
            <a:endParaRPr/>
          </a:p>
          <a:p>
            <a:pPr marL="457200" lvl="0" indent="-323850" algn="l" rtl="0">
              <a:lnSpc>
                <a:spcPct val="115000"/>
              </a:lnSpc>
              <a:spcBef>
                <a:spcPts val="380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Guaranteeing that everyone on the Scrum Team understands the aims, scope, and product domain as much as possible.</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Seeking strategies for efficient handling of Product Backlog.</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Helping the Scrum team appreciate the need for a product backlog list to be transparent and descriptive.</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Knowing product planning within an analytical framework.</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Ensuring the Company Owner understands how the product backlog can be managed to optimize profit.</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Comprehension and practice of agility.</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Offering scrum events as needed or necessary</a:t>
            </a:r>
            <a:endParaRPr sz="1500">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380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0" name="Google Shape;1270;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The Scrum Master serves to the Development Team in different ways, including:</a:t>
            </a:r>
            <a:endParaRPr/>
          </a:p>
          <a:p>
            <a:pPr marL="0" lvl="0" indent="0" algn="l" rtl="0">
              <a:lnSpc>
                <a:spcPct val="100000"/>
              </a:lnSpc>
              <a:spcBef>
                <a:spcPts val="0"/>
              </a:spcBef>
              <a:spcAft>
                <a:spcPts val="0"/>
              </a:spcAft>
              <a:buSzPts val="1400"/>
              <a:buNone/>
            </a:pPr>
            <a:endParaRPr/>
          </a:p>
          <a:p>
            <a:pPr marL="457200" lvl="0" indent="-323850" algn="l" rtl="0">
              <a:lnSpc>
                <a:spcPct val="115000"/>
              </a:lnSpc>
              <a:spcBef>
                <a:spcPts val="380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Helping the marketing team build value-added goods.</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Removing barriers to success from the development Team.</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Providing Scrum events as requested or required.</a:t>
            </a:r>
            <a:endParaRPr sz="150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a:solidFill>
                  <a:schemeClr val="dk1"/>
                </a:solidFill>
                <a:highlight>
                  <a:srgbClr val="FFFFFF"/>
                </a:highlight>
                <a:latin typeface="Times New Roman"/>
                <a:ea typeface="Times New Roman"/>
                <a:cs typeface="Times New Roman"/>
                <a:sym typeface="Times New Roman"/>
              </a:rPr>
              <a:t>Coaching the Development team in corporate environments where Scrum is still not completely implemented and recognized.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7" name="Google Shape;1287;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Product Owner, B: Scrum Master,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Lets answer this question</a:t>
            </a:r>
            <a:endParaRPr b="1">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9" name="Google Shape;1299;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Dictates the development team how to do things, B: Orders the items in the Product Backlog to best achieve goals and missions, C: Serves the development team and shields them from any distractions,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who is scrum master what is his or her role?</a:t>
            </a:r>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endParaRPr sz="1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100">
                <a:solidFill>
                  <a:srgbClr val="0A3534"/>
                </a:solidFill>
                <a:latin typeface="Proxima Nova Semibold"/>
                <a:ea typeface="Proxima Nova Semibold"/>
                <a:cs typeface="Proxima Nova Semibold"/>
                <a:sym typeface="Proxima Nova Semibold"/>
              </a:rPr>
              <a:t>What is the role of the Scrum Master?</a:t>
            </a:r>
            <a:endParaRPr/>
          </a:p>
          <a:p>
            <a:pPr marL="0" lvl="0" indent="0" algn="l" rtl="0">
              <a:lnSpc>
                <a:spcPct val="100000"/>
              </a:lnSpc>
              <a:spcBef>
                <a:spcPts val="0"/>
              </a:spcBef>
              <a:spcAft>
                <a:spcPts val="0"/>
              </a:spcAft>
              <a:buClr>
                <a:schemeClr val="dk1"/>
              </a:buClr>
              <a:buSzPts val="1100"/>
              <a:buFont typeface="Arial"/>
              <a:buNone/>
            </a:pPr>
            <a:endParaRPr sz="1100">
              <a:solidFill>
                <a:srgbClr val="0A3534"/>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Clr>
                <a:schemeClr val="dk1"/>
              </a:buClr>
              <a:buSzPts val="1100"/>
              <a:buFont typeface="Arial"/>
              <a:buNone/>
            </a:pPr>
            <a:r>
              <a:rPr lang="tr-TR" sz="1100">
                <a:solidFill>
                  <a:srgbClr val="0A3534"/>
                </a:solidFill>
                <a:latin typeface="Proxima Nova Semibold"/>
                <a:ea typeface="Proxima Nova Semibold"/>
                <a:cs typeface="Proxima Nova Semibold"/>
                <a:sym typeface="Proxima Nova Semibold"/>
              </a:rPr>
              <a:t>maybe you can say also B is true but the point is scrum master does not order, maybe we can say just guide and follow the process. </a:t>
            </a:r>
            <a:endParaRPr/>
          </a:p>
          <a:p>
            <a:pPr marL="0" lvl="0" indent="0" algn="l" rtl="0">
              <a:lnSpc>
                <a:spcPct val="100000"/>
              </a:lnSpc>
              <a:spcBef>
                <a:spcPts val="0"/>
              </a:spcBef>
              <a:spcAft>
                <a:spcPts val="0"/>
              </a:spcAft>
              <a:buClr>
                <a:schemeClr val="dk1"/>
              </a:buClr>
              <a:buSzPts val="1100"/>
              <a:buFont typeface="Arial"/>
              <a:buNone/>
            </a:pPr>
            <a:r>
              <a:rPr lang="tr-TR" sz="1100">
                <a:solidFill>
                  <a:srgbClr val="0A3534"/>
                </a:solidFill>
                <a:latin typeface="Proxima Nova Semibold"/>
                <a:ea typeface="Proxima Nova Semibold"/>
                <a:cs typeface="Proxima Nova Semibold"/>
                <a:sym typeface="Proxima Nova Semibold"/>
              </a:rPr>
              <a:t>so  the answer is C.</a:t>
            </a:r>
            <a:endParaRPr/>
          </a:p>
          <a:p>
            <a:pPr marL="0" lvl="0" indent="0" algn="l" rtl="0">
              <a:lnSpc>
                <a:spcPct val="100000"/>
              </a:lnSpc>
              <a:spcBef>
                <a:spcPts val="0"/>
              </a:spcBef>
              <a:spcAft>
                <a:spcPts val="0"/>
              </a:spcAft>
              <a:buSzPts val="1400"/>
              <a:buNone/>
            </a:pPr>
            <a:endParaRPr b="1">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1" name="Google Shape;1311;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a:t>The Development Team consists of professionals who are responsible for delivering a potentially releasable part of the product that meets the definition of "Done" at the end of each Sprint (iteration).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tr-TR"/>
              <a:t>A piece of product that meets the definition of "Done" in the Sprint Review is required. Only members of the Development Team develop the Increment.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tr-TR"/>
              <a:t>Development Teams are teams established and empowered by the organization to organize and manage their own work. The resulting synergy maximizes the Development Team's overall efficiency and effectiveness.</a:t>
            </a:r>
            <a:endParaRPr/>
          </a:p>
          <a:p>
            <a:pPr marL="0" lvl="0" indent="0" algn="l" rtl="0">
              <a:lnSpc>
                <a:spcPct val="100000"/>
              </a:lnSpc>
              <a:spcBef>
                <a:spcPts val="0"/>
              </a:spcBef>
              <a:spcAft>
                <a:spcPts val="0"/>
              </a:spcAft>
              <a:buSzPts val="1400"/>
              <a:buNone/>
            </a:pPr>
            <a:endParaRPr/>
          </a:p>
          <a:p>
            <a:pPr marL="0" lvl="0" indent="0" algn="l" rtl="0">
              <a:lnSpc>
                <a:spcPct val="218181"/>
              </a:lnSpc>
              <a:spcBef>
                <a:spcPts val="1700"/>
              </a:spcBef>
              <a:spcAft>
                <a:spcPts val="0"/>
              </a:spcAft>
              <a:buSzPts val="1400"/>
              <a:buNone/>
            </a:pPr>
            <a:endParaRPr sz="1200">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We observe that the dynamics in the technology world are changing much faster than in the past. With a new technology, users get new habits or needs can change suddenly.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While traditional project management methodologies are successful in stable jobs with their detailed processes, they are slow in industries whose dynamics change rapidly.</a:t>
            </a:r>
            <a:endParaRPr/>
          </a:p>
          <a:p>
            <a:pPr marL="0" lvl="0" indent="0" algn="l" rtl="0">
              <a:lnSpc>
                <a:spcPct val="100000"/>
              </a:lnSpc>
              <a:spcBef>
                <a:spcPts val="0"/>
              </a:spcBef>
              <a:spcAft>
                <a:spcPts val="0"/>
              </a:spcAft>
              <a:buSzPts val="1400"/>
              <a:buNone/>
            </a:pPr>
            <a:endParaRPr/>
          </a:p>
          <a:p>
            <a:pPr marL="0" lvl="0" indent="0" algn="l" rtl="0">
              <a:lnSpc>
                <a:spcPct val="155556"/>
              </a:lnSpc>
              <a:spcBef>
                <a:spcPts val="0"/>
              </a:spcBef>
              <a:spcAft>
                <a:spcPts val="0"/>
              </a:spcAft>
              <a:buClr>
                <a:schemeClr val="dk1"/>
              </a:buClr>
              <a:buSzPts val="1100"/>
              <a:buFont typeface="Arial"/>
              <a:buNone/>
            </a:pPr>
            <a:r>
              <a:rPr lang="tr-TR">
                <a:solidFill>
                  <a:srgbClr val="091E42"/>
                </a:solidFill>
                <a:highlight>
                  <a:schemeClr val="lt1"/>
                </a:highlight>
                <a:latin typeface="Roboto"/>
                <a:ea typeface="Roboto"/>
                <a:cs typeface="Roboto"/>
                <a:sym typeface="Roboto"/>
              </a:rPr>
              <a:t>Agile project management is an iterative approach to managing software development projects that focuses on iterations and customer feedback with every iteration.</a:t>
            </a:r>
            <a:endParaRPr>
              <a:solidFill>
                <a:srgbClr val="091E42"/>
              </a:solidFill>
              <a:highlight>
                <a:schemeClr val="lt1"/>
              </a:highlight>
              <a:latin typeface="Roboto"/>
              <a:ea typeface="Roboto"/>
              <a:cs typeface="Roboto"/>
              <a:sym typeface="Roboto"/>
            </a:endParaRPr>
          </a:p>
          <a:p>
            <a:pPr marL="0" lvl="0" indent="0" algn="l" rtl="0">
              <a:lnSpc>
                <a:spcPct val="155556"/>
              </a:lnSpc>
              <a:spcBef>
                <a:spcPts val="1800"/>
              </a:spcBef>
              <a:spcAft>
                <a:spcPts val="1800"/>
              </a:spcAft>
              <a:buSzPts val="1100"/>
              <a:buNone/>
            </a:pPr>
            <a:r>
              <a:rPr lang="tr-TR">
                <a:solidFill>
                  <a:srgbClr val="091E42"/>
                </a:solidFill>
                <a:highlight>
                  <a:schemeClr val="lt1"/>
                </a:highlight>
                <a:latin typeface="Roboto"/>
                <a:ea typeface="Roboto"/>
                <a:cs typeface="Roboto"/>
                <a:sym typeface="Roboto"/>
              </a:rPr>
              <a:t>Software teams that using agile project management  increase their development speed, expand collaboration, and  the ability to better respond to market changes.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4" name="Google Shape;132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Development Team members are ‘programmers’. </a:t>
            </a:r>
            <a:endParaRPr sz="1200">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What it means is that all members of the Development Team are working together to develop products or services in complex environments. </a:t>
            </a:r>
            <a:endParaRPr sz="1200">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Development Teams have the following characteristics:</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320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They are self-organizing. No one (not even the Scrum Master) tells the Development Team how to turn Product Backlog into Increments of potentially releasable functionality;</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Development Teams are cross-functional, with all the skills as a team necessary to create a product Increment;</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Scrum recognizes no titles for Development Team members, regardless of the work being performed by the person;</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Scrum recognizes no sub-teams in the Development Team, regardless of domains that need to be addressed like testing, architecture, operations, or business analysis; and,</a:t>
            </a:r>
            <a:endParaRPr sz="120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a:solidFill>
                  <a:srgbClr val="292929"/>
                </a:solidFill>
                <a:highlight>
                  <a:srgbClr val="FFFFFF"/>
                </a:highlight>
                <a:latin typeface="Georgia"/>
                <a:ea typeface="Georgia"/>
                <a:cs typeface="Georgia"/>
                <a:sym typeface="Georgia"/>
              </a:rPr>
              <a:t>Individual Development Team members may have specialized skills and areas of focus, but accountability belongs to the Development Team as a whole.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0" name="Google Shape;1340;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a:solidFill>
                  <a:srgbClr val="222222"/>
                </a:solidFill>
                <a:highlight>
                  <a:srgbClr val="FFFFFF"/>
                </a:highlight>
              </a:rPr>
              <a:t>There isn’t one, universally correct answer for optimal </a:t>
            </a:r>
            <a:r>
              <a:rPr lang="tr-TR" sz="1200" u="sng">
                <a:solidFill>
                  <a:schemeClr val="hlink"/>
                </a:solidFill>
                <a:highlight>
                  <a:srgbClr val="FFFFFF"/>
                </a:highlight>
                <a:hlinkClick r:id="rId3"/>
              </a:rPr>
              <a:t>team size</a:t>
            </a:r>
            <a:r>
              <a:rPr lang="tr-TR" sz="1200">
                <a:solidFill>
                  <a:srgbClr val="222222"/>
                </a:solidFill>
                <a:highlight>
                  <a:srgbClr val="FFFFFF"/>
                </a:highlight>
              </a:rPr>
              <a:t>, but there are a number of factors worth considering when figuring out what will work best for your team.</a:t>
            </a:r>
            <a:endParaRPr sz="1200">
              <a:solidFill>
                <a:srgbClr val="222222"/>
              </a:solidFill>
              <a:highlight>
                <a:srgbClr val="FFFFFF"/>
              </a:highlight>
            </a:endParaRPr>
          </a:p>
          <a:p>
            <a:pPr marL="0" lvl="0" indent="0" algn="l" rtl="0">
              <a:lnSpc>
                <a:spcPct val="100000"/>
              </a:lnSpc>
              <a:spcBef>
                <a:spcPts val="0"/>
              </a:spcBef>
              <a:spcAft>
                <a:spcPts val="0"/>
              </a:spcAft>
              <a:buSzPts val="1400"/>
              <a:buNone/>
            </a:pPr>
            <a:endParaRPr sz="1200">
              <a:solidFill>
                <a:srgbClr val="222222"/>
              </a:solidFill>
              <a:highlight>
                <a:srgbClr val="FFFFFF"/>
              </a:highlight>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In a team, each individual will connect with another individual and form a unique relationship. The bigger the team, the more the relationships.</a:t>
            </a:r>
            <a:endParaRPr sz="1200">
              <a:solidFill>
                <a:srgbClr val="222222"/>
              </a:solidFill>
              <a:highlight>
                <a:srgbClr val="FFFFFF"/>
              </a:highlight>
            </a:endParaRPr>
          </a:p>
          <a:p>
            <a:pPr marL="0" lvl="0" indent="0" algn="l" rtl="0">
              <a:lnSpc>
                <a:spcPct val="100000"/>
              </a:lnSpc>
              <a:spcBef>
                <a:spcPts val="0"/>
              </a:spcBef>
              <a:spcAft>
                <a:spcPts val="0"/>
              </a:spcAft>
              <a:buSzPts val="1400"/>
              <a:buNone/>
            </a:pPr>
            <a:endParaRPr sz="1200">
              <a:solidFill>
                <a:srgbClr val="222222"/>
              </a:solidFill>
              <a:highlight>
                <a:srgbClr val="FFFFFF"/>
              </a:highlight>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Why does this matter and how can it help you? Each new person adds some individual productivity to the Team, but they also increase the communications overhead in the form of an exponentially growing number of relationships. To increase a team from 5 to 7 people, you have to more than double the number of relationships.</a:t>
            </a:r>
            <a:endParaRPr sz="1200">
              <a:solidFill>
                <a:srgbClr val="222222"/>
              </a:solidFill>
              <a:highlight>
                <a:srgbClr val="FFFFFF"/>
              </a:highlight>
            </a:endParaRPr>
          </a:p>
          <a:p>
            <a:pPr marL="0" lvl="0" indent="0" algn="l" rtl="0">
              <a:lnSpc>
                <a:spcPct val="100000"/>
              </a:lnSpc>
              <a:spcBef>
                <a:spcPts val="0"/>
              </a:spcBef>
              <a:spcAft>
                <a:spcPts val="0"/>
              </a:spcAft>
              <a:buSzPts val="1400"/>
              <a:buNone/>
            </a:pPr>
            <a:endParaRPr sz="1200">
              <a:solidFill>
                <a:srgbClr val="222222"/>
              </a:solidFill>
              <a:highlight>
                <a:srgbClr val="FFFFFF"/>
              </a:highlight>
            </a:endParaRPr>
          </a:p>
          <a:p>
            <a:pPr marL="0" lvl="0" indent="0" algn="l" rtl="0">
              <a:lnSpc>
                <a:spcPct val="100000"/>
              </a:lnSpc>
              <a:spcBef>
                <a:spcPts val="0"/>
              </a:spcBef>
              <a:spcAft>
                <a:spcPts val="0"/>
              </a:spcAft>
              <a:buSzPts val="1400"/>
              <a:buNone/>
            </a:pPr>
            <a:r>
              <a:rPr lang="tr-TR" sz="1200">
                <a:solidFill>
                  <a:srgbClr val="222222"/>
                </a:solidFill>
                <a:highlight>
                  <a:srgbClr val="FFFFFF"/>
                </a:highlight>
              </a:rPr>
              <a:t>A general rule of thumb suggests that people typically have from 3  to 5 hours of productive time at work each day. As a team gets larger, we either lose productivity or, more often, we start to withdraw socially rather than sacrifice productive time for interacting with our peers, because the communication costs for each team member is becoming too high to afford.</a:t>
            </a:r>
            <a:endParaRPr sz="1200">
              <a:solidFill>
                <a:srgbClr val="222222"/>
              </a:solidFill>
              <a:highlight>
                <a:srgbClr val="FFFFFF"/>
              </a:high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7" name="Google Shape;1347;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a:solidFill>
                  <a:srgbClr val="202124"/>
                </a:solidFill>
                <a:highlight>
                  <a:srgbClr val="FFFFFF"/>
                </a:highlight>
              </a:rPr>
              <a:t>So what?</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According to the </a:t>
            </a:r>
            <a:r>
              <a:rPr lang="tr-TR" sz="1200" b="1">
                <a:solidFill>
                  <a:srgbClr val="202124"/>
                </a:solidFill>
                <a:highlight>
                  <a:srgbClr val="FFFFFF"/>
                </a:highlight>
              </a:rPr>
              <a:t>Scrum</a:t>
            </a:r>
            <a:r>
              <a:rPr lang="tr-TR" sz="1200">
                <a:solidFill>
                  <a:srgbClr val="202124"/>
                </a:solidFill>
                <a:highlight>
                  <a:srgbClr val="FFFFFF"/>
                </a:highlight>
              </a:rPr>
              <a:t> Guide, the development </a:t>
            </a:r>
            <a:r>
              <a:rPr lang="tr-TR" sz="1200" b="1">
                <a:solidFill>
                  <a:srgbClr val="202124"/>
                </a:solidFill>
                <a:highlight>
                  <a:srgbClr val="FFFFFF"/>
                </a:highlight>
              </a:rPr>
              <a:t>team</a:t>
            </a:r>
            <a:r>
              <a:rPr lang="tr-TR" sz="1200">
                <a:solidFill>
                  <a:srgbClr val="202124"/>
                </a:solidFill>
                <a:highlight>
                  <a:srgbClr val="FFFFFF"/>
                </a:highlight>
              </a:rPr>
              <a:t> should be between three and nine people and should have all the skills necessary to deliver product increments. </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a:solidFill>
                  <a:srgbClr val="202124"/>
                </a:solidFill>
                <a:highlight>
                  <a:srgbClr val="FFFFFF"/>
                </a:highlight>
              </a:rPr>
              <a:t>The number of developers is usually dictated by the needs of the product and usually is between two and five developers in a </a:t>
            </a:r>
            <a:r>
              <a:rPr lang="tr-TR" sz="1200" b="1">
                <a:solidFill>
                  <a:srgbClr val="202124"/>
                </a:solidFill>
                <a:highlight>
                  <a:srgbClr val="FFFFFF"/>
                </a:highlight>
              </a:rPr>
              <a:t>scrum team</a:t>
            </a:r>
            <a:r>
              <a:rPr lang="tr-TR" sz="1200">
                <a:solidFill>
                  <a:srgbClr val="202124"/>
                </a:solidFill>
                <a:highlight>
                  <a:srgbClr val="FFFFFF"/>
                </a:highlight>
              </a:rPr>
              <a: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1" name="Google Shape;1371;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The Development Team should collaborate with the other Development Teams, B: The Development Team should have all the skills necessary to deliver the Done Increment, C: The Development Team consist of Developers and Testers,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There is a peardeck question again:</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what is cross functional team?</a:t>
            </a:r>
            <a:endParaRPr b="1">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3" name="Google Shape;1383;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Agile SDLC model is a combination of iterative and incremental</a:t>
            </a: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process models with focus on process adaptability and customer</a:t>
            </a: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satisfaction by rapid delivery of working software product.</a:t>
            </a:r>
            <a:endParaRPr sz="1800">
              <a:solidFill>
                <a:schemeClr val="dk1"/>
              </a:solidFill>
            </a:endParaRPr>
          </a:p>
          <a:p>
            <a:pPr marL="0" lvl="0" indent="0" algn="l" rtl="0">
              <a:lnSpc>
                <a:spcPct val="100000"/>
              </a:lnSpc>
              <a:spcBef>
                <a:spcPts val="0"/>
              </a:spcBef>
              <a:spcAft>
                <a:spcPts val="0"/>
              </a:spcAft>
              <a:buClr>
                <a:schemeClr val="dk1"/>
              </a:buClr>
              <a:buSzPts val="1400"/>
              <a:buFont typeface="Arial"/>
              <a:buNone/>
            </a:pP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Agile Methods break the product into small incremental builds. These builds are provided in iterations. Each iteration typically lasts from about one to three weeks. Every iteration involves cross functional teams working simultaneously on various areas like planning, requirements analysis, design, coding, unit testing, and acceptance testing. At the end of the iteration a working product is displayed to the customer and important stakeholders.</a:t>
            </a:r>
            <a:endParaRPr sz="1800">
              <a:solidFill>
                <a:schemeClr val="dk1"/>
              </a:solidFill>
            </a:endParaRPr>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1" name="Google Shape;1391;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r>
              <a:rPr lang="tr-TR" sz="1800"/>
              <a:t>What is Agile?</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Agile model believes that every project needs to be handled differently and the existing methods need to be tailored to best suit the project requirements. In agile the tasks are divided to time boxes (small time frames) to deliver specific features for a release. </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Iterative approach is taken and working software build is delivered after each iteration. Each build is incremental in terms of features; the final build holds all the features required by the customer.</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Agile thought process had started early in the software development and started becoming popular with time due to its flexibility and adaptability.</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endParaRPr sz="18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7" name="Google Shape;1397;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Agile is based on the </a:t>
            </a:r>
            <a:r>
              <a:rPr lang="tr-TR" sz="1800" b="1"/>
              <a:t>adaptive </a:t>
            </a:r>
            <a:r>
              <a:rPr lang="tr-TR" sz="1800"/>
              <a:t>software development methods where as the traditional SDLC models like waterfall model is based on </a:t>
            </a:r>
            <a:r>
              <a:rPr lang="tr-TR" sz="1800" b="1"/>
              <a:t>predictive </a:t>
            </a:r>
            <a:r>
              <a:rPr lang="tr-TR" sz="1800"/>
              <a:t>approach.</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b="1"/>
              <a:t>Predictive </a:t>
            </a:r>
            <a:r>
              <a:rPr lang="tr-TR" sz="1800"/>
              <a:t>teams in the traditional SDLC models usually work with detailed planning and have a complete forecast of the exact tasks and features to be delivered in the next few months or during the product life cycle. Predictive methods entirely depend on the requirement analysis and planning done in the beginning of cycle. Any changes to be incorporated go through a strict change control management and prioritization.</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On the other hand; Agile uses </a:t>
            </a:r>
            <a:r>
              <a:rPr lang="tr-TR" sz="1800" b="1"/>
              <a:t>adaptive </a:t>
            </a:r>
            <a:r>
              <a:rPr lang="tr-TR" sz="1800"/>
              <a:t>approach where there is no detailed planning and there is clarity on future tasks only in respect of what features need to be developed. There is feature driven development and the team adapts to the changing product requirements dynamically. The product is tested very frequently, through the release iterations, minimizing the risk of any major failures in future.</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endParaRPr sz="18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3" name="Google Shape;1403;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tr-TR" sz="1800"/>
              <a:t>Customer interaction is the backbone of Agile methodology, and open communication with minimum documentation are the typical features of Agile development environment. </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Clr>
                <a:schemeClr val="dk1"/>
              </a:buClr>
              <a:buSzPts val="1100"/>
              <a:buFont typeface="Arial"/>
              <a:buNone/>
            </a:pPr>
            <a:r>
              <a:rPr lang="tr-TR" sz="1800"/>
              <a:t>The agile teams work in close collaboration with each other and preferably are most often located in the same geographical location.</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100"/>
              <a:buNone/>
            </a:pPr>
            <a:r>
              <a:rPr lang="tr-TR" sz="1800"/>
              <a:t>Agile methods are being widely accepted in the software world recently, however, this method may not always be suitable for all products. Of course there are some pros and cons of the agile model. </a:t>
            </a:r>
            <a:endParaRPr sz="1800"/>
          </a:p>
          <a:p>
            <a:pPr marL="0" lvl="0" indent="0" algn="l" rtl="0">
              <a:lnSpc>
                <a:spcPct val="100000"/>
              </a:lnSpc>
              <a:spcBef>
                <a:spcPts val="0"/>
              </a:spcBef>
              <a:spcAft>
                <a:spcPts val="0"/>
              </a:spcAft>
              <a:buSzPts val="1100"/>
              <a:buNone/>
            </a:pPr>
            <a:endParaRPr sz="1800">
              <a:solidFill>
                <a:schemeClr val="dk1"/>
              </a:solidFill>
            </a:endParaRPr>
          </a:p>
          <a:p>
            <a:pPr marL="0" lvl="0" indent="0" algn="l" rtl="0">
              <a:lnSpc>
                <a:spcPct val="100000"/>
              </a:lnSpc>
              <a:spcBef>
                <a:spcPts val="0"/>
              </a:spcBef>
              <a:spcAft>
                <a:spcPts val="0"/>
              </a:spcAft>
              <a:buSzPts val="1100"/>
              <a:buNone/>
            </a:pPr>
            <a:r>
              <a:rPr lang="tr-TR" sz="1800">
                <a:solidFill>
                  <a:schemeClr val="dk1"/>
                </a:solidFill>
              </a:rPr>
              <a:t>There are some project management tools as methots in Agile Model like Scrum, Kanban etc. </a:t>
            </a:r>
            <a:endParaRPr sz="1800">
              <a:solidFill>
                <a:schemeClr val="dk1"/>
              </a:solidFill>
            </a:endParaRPr>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Clr>
                <a:schemeClr val="dk1"/>
              </a:buClr>
              <a:buSzPts val="1100"/>
              <a:buFont typeface="Arial"/>
              <a:buNone/>
            </a:pPr>
            <a:r>
              <a:rPr lang="tr-TR" sz="1800"/>
              <a:t>But I will not go in deep, since you are gonna see in detail soon. </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9" name="Google Shape;142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Multiple Choice Slide. Your current options are: A: Yes I heard, but I have no history., B: Yes I heard, I have a history about it., C: No, I had no idea.,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can you please answer this question from peardeck?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have you ever heard about agile? scrum , kanban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Now lets talk about project management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 can define a project as a planned program of work that requires a definitive amount of time, effort, and planning to complete. </a:t>
            </a:r>
            <a:endParaRPr/>
          </a:p>
          <a:p>
            <a:pPr marL="0" lvl="0" indent="0" algn="l" rtl="0">
              <a:lnSpc>
                <a:spcPct val="100000"/>
              </a:lnSpc>
              <a:spcBef>
                <a:spcPts val="0"/>
              </a:spcBef>
              <a:spcAft>
                <a:spcPts val="0"/>
              </a:spcAft>
              <a:buSzPts val="1400"/>
              <a:buNone/>
            </a:pPr>
            <a:r>
              <a:rPr lang="tr-TR"/>
              <a:t>Projects have goals &amp; objectives and usually need to be completed within a fixed period of time and a certain budget.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Agile approaches were born as a response to the need to modernize project management. </a:t>
            </a:r>
            <a:endParaRPr/>
          </a:p>
          <a:p>
            <a:pPr marL="0" lvl="0" indent="0" algn="l" rtl="0">
              <a:lnSpc>
                <a:spcPct val="100000"/>
              </a:lnSpc>
              <a:spcBef>
                <a:spcPts val="0"/>
              </a:spcBef>
              <a:spcAft>
                <a:spcPts val="0"/>
              </a:spcAft>
              <a:buSzPts val="1400"/>
              <a:buNone/>
            </a:pPr>
            <a:r>
              <a:rPr lang="tr-TR"/>
              <a:t>In order to understand how Agile approaches have changed the projects, we need some information about</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tr-TR"/>
              <a:t>the history of project management </a:t>
            </a:r>
            <a:endParaRPr/>
          </a:p>
          <a:p>
            <a:pPr marL="457200" lvl="0" indent="-317500" algn="l" rtl="0">
              <a:lnSpc>
                <a:spcPct val="100000"/>
              </a:lnSpc>
              <a:spcBef>
                <a:spcPts val="0"/>
              </a:spcBef>
              <a:spcAft>
                <a:spcPts val="0"/>
              </a:spcAft>
              <a:buSzPts val="1400"/>
              <a:buChar char="●"/>
            </a:pPr>
            <a:r>
              <a:rPr lang="tr-TR"/>
              <a:t>purpose of project management and </a:t>
            </a:r>
            <a:endParaRPr/>
          </a:p>
          <a:p>
            <a:pPr marL="457200" lvl="0" indent="-317500" algn="l" rtl="0">
              <a:lnSpc>
                <a:spcPct val="100000"/>
              </a:lnSpc>
              <a:spcBef>
                <a:spcPts val="0"/>
              </a:spcBef>
              <a:spcAft>
                <a:spcPts val="0"/>
              </a:spcAft>
              <a:buSzPts val="1400"/>
              <a:buChar char="●"/>
            </a:pPr>
            <a:r>
              <a:rPr lang="tr-TR"/>
              <a:t>the problems in projects.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So before looking the agile mindset, I want to mention the origin of modern project management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Projects have existed since ancient times. people always dealed with   large or small projects.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However, project management as we know , it has only existed since the mid-twentieth century.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During World War II, the US military had been advancing  in computing and programming.</a:t>
            </a:r>
            <a:endParaRPr/>
          </a:p>
          <a:p>
            <a:pPr marL="0" lvl="0" indent="0" algn="l" rtl="0">
              <a:lnSpc>
                <a:spcPct val="100000"/>
              </a:lnSpc>
              <a:spcBef>
                <a:spcPts val="0"/>
              </a:spcBef>
              <a:spcAft>
                <a:spcPts val="0"/>
              </a:spcAft>
              <a:buSzPts val="1400"/>
              <a:buNone/>
            </a:pPr>
            <a:r>
              <a:rPr lang="tr-TR"/>
              <a:t>During this period, formal project management processes were started to be established.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The first processes were based on step-by-step manufacturing models used by the US military</a:t>
            </a:r>
            <a:endParaRPr/>
          </a:p>
          <a:p>
            <a:pPr marL="0" lvl="0" indent="0" algn="l" rtl="0">
              <a:lnSpc>
                <a:spcPct val="100000"/>
              </a:lnSpc>
              <a:spcBef>
                <a:spcPts val="0"/>
              </a:spcBef>
              <a:spcAft>
                <a:spcPts val="0"/>
              </a:spcAft>
              <a:buSzPts val="1400"/>
              <a:buNone/>
            </a:pPr>
            <a:r>
              <a:rPr lang="tr-TR"/>
              <a:t>People in the field of information technology had adopted these step-based manufacturing processes,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Because the first computer-related projects were largely based on hardware</a:t>
            </a:r>
            <a:endParaRPr/>
          </a:p>
          <a:p>
            <a:pPr marL="0" lvl="0" indent="0" algn="l" rtl="0">
              <a:lnSpc>
                <a:spcPct val="100000"/>
              </a:lnSpc>
              <a:spcBef>
                <a:spcPts val="0"/>
              </a:spcBef>
              <a:spcAft>
                <a:spcPts val="0"/>
              </a:spcAft>
              <a:buSzPts val="1400"/>
              <a:buNone/>
            </a:pPr>
            <a:r>
              <a:rPr lang="tr-TR"/>
              <a:t>you know that old computers only fit in rooms.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Software was a smaller part of computer projects.</a:t>
            </a:r>
            <a:endParaRPr/>
          </a:p>
          <a:p>
            <a:pPr marL="0" lvl="0" indent="0" algn="l" rtl="0">
              <a:lnSpc>
                <a:spcPct val="100000"/>
              </a:lnSpc>
              <a:spcBef>
                <a:spcPts val="0"/>
              </a:spcBef>
              <a:spcAft>
                <a:spcPts val="0"/>
              </a:spcAft>
              <a:buSzPts val="1400"/>
              <a:buNone/>
            </a:pPr>
            <a:r>
              <a:rPr lang="tr-TR"/>
              <a:t>In the 1940s and 1950s computers could have thousands of physical vacuum tubes. however, less than 30 lines of programming code were written.</a:t>
            </a:r>
            <a:endParaRPr/>
          </a:p>
          <a:p>
            <a:pPr marL="0" lvl="0" indent="0" algn="l" rtl="0">
              <a:lnSpc>
                <a:spcPct val="100000"/>
              </a:lnSpc>
              <a:spcBef>
                <a:spcPts val="0"/>
              </a:spcBef>
              <a:spcAft>
                <a:spcPts val="0"/>
              </a:spcAft>
              <a:buSzPts val="1400"/>
              <a:buNone/>
            </a:pPr>
            <a:r>
              <a:rPr lang="tr-TR"/>
              <a:t>Those first steps, formed the basis of the project management methodology known as waterfall in 1970’s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We have already discussed about waterfall model in SDLC classes</a:t>
            </a:r>
            <a:endParaRPr/>
          </a:p>
          <a:p>
            <a:pPr marL="0" lvl="0" indent="0" algn="l" rtl="0">
              <a:lnSpc>
                <a:spcPct val="100000"/>
              </a:lnSpc>
              <a:spcBef>
                <a:spcPts val="0"/>
              </a:spcBef>
              <a:spcAft>
                <a:spcPts val="0"/>
              </a:spcAft>
              <a:buSzPts val="1400"/>
              <a:buNone/>
            </a:pPr>
            <a:r>
              <a:rPr lang="tr-TR"/>
              <a:t>At the beginning it was ok for the software projects. </a:t>
            </a:r>
            <a:endParaRPr/>
          </a:p>
          <a:p>
            <a:pPr marL="0" lvl="0" indent="0" algn="l" rtl="0">
              <a:lnSpc>
                <a:spcPct val="100000"/>
              </a:lnSpc>
              <a:spcBef>
                <a:spcPts val="0"/>
              </a:spcBef>
              <a:spcAft>
                <a:spcPts val="0"/>
              </a:spcAft>
              <a:buSzPts val="1400"/>
              <a:buNone/>
            </a:pPr>
            <a:r>
              <a:rPr lang="tr-TR"/>
              <a:t>But something has changed by time.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3" name="Google Shape;63;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4" name="Google Shape;6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7" name="Google Shape;6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1" name="Google Shape;71;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2" name="Google Shape;72;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3" name="Google Shape;7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sp>
        <p:nvSpPr>
          <p:cNvPr id="78" name="Google Shape;78;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9" name="Google Shape;79;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0" name="Google Shape;8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
        <p:nvSpPr>
          <p:cNvPr id="82" name="Google Shape;8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20"/>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90" name="Google Shape;90;p20"/>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1" name="Google Shape;91;p20"/>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92" name="Google Shape;92;p20"/>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3"/>
        <p:cNvGrpSpPr/>
        <p:nvPr/>
      </p:nvGrpSpPr>
      <p:grpSpPr>
        <a:xfrm>
          <a:off x="0" y="0"/>
          <a:ext cx="0" cy="0"/>
          <a:chOff x="0" y="0"/>
          <a:chExt cx="0" cy="0"/>
        </a:xfrm>
      </p:grpSpPr>
      <p:sp>
        <p:nvSpPr>
          <p:cNvPr id="94" name="Google Shape;94;p21"/>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95" name="Google Shape;95;p21"/>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 name="Google Shape;96;p21"/>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97" name="Google Shape;97;p21"/>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98"/>
        <p:cNvGrpSpPr/>
        <p:nvPr/>
      </p:nvGrpSpPr>
      <p:grpSpPr>
        <a:xfrm>
          <a:off x="0" y="0"/>
          <a:ext cx="0" cy="0"/>
          <a:chOff x="0" y="0"/>
          <a:chExt cx="0" cy="0"/>
        </a:xfrm>
      </p:grpSpPr>
      <p:sp>
        <p:nvSpPr>
          <p:cNvPr id="99" name="Google Shape;99;p22"/>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100" name="Google Shape;100;p22"/>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101" name="Google Shape;101;p2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 name="Google Shape;102;p2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03" name="Google Shape;103;p2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17" name="Google Shape;17;p3"/>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18" name="Google Shape;18;p3"/>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 name="Google Shape;19;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0" name="Google Shape;20;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4"/>
        <p:cNvGrpSpPr/>
        <p:nvPr/>
      </p:nvGrpSpPr>
      <p:grpSpPr>
        <a:xfrm>
          <a:off x="0" y="0"/>
          <a:ext cx="0" cy="0"/>
          <a:chOff x="0" y="0"/>
          <a:chExt cx="0" cy="0"/>
        </a:xfrm>
      </p:grpSpPr>
      <p:sp>
        <p:nvSpPr>
          <p:cNvPr id="105" name="Google Shape;105;p2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3"/>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08" name="Google Shape;108;p23"/>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109" name="Google Shape;109;p2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10" name="Google Shape;110;p23"/>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111" name="Google Shape;111;p23"/>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12"/>
        <p:cNvGrpSpPr/>
        <p:nvPr/>
      </p:nvGrpSpPr>
      <p:grpSpPr>
        <a:xfrm>
          <a:off x="0" y="0"/>
          <a:ext cx="0" cy="0"/>
          <a:chOff x="0" y="0"/>
          <a:chExt cx="0" cy="0"/>
        </a:xfrm>
      </p:grpSpPr>
      <p:sp>
        <p:nvSpPr>
          <p:cNvPr id="113" name="Google Shape;113;p24"/>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14" name="Google Shape;114;p2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15" name="Google Shape;115;p2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16" name="Google Shape;116;p2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23" name="Google Shape;23;p4"/>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24" name="Google Shape;24;p4"/>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25" name="Google Shape;25;p4"/>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26" name="Google Shape;26;p4"/>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29" name="Google Shape;29;p5"/>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0" name="Google Shape;30;p5"/>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1" name="Google Shape;31;p5"/>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 name="Google Shape;3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0"/>
        <p:cNvGrpSpPr/>
        <p:nvPr/>
      </p:nvGrpSpPr>
      <p:grpSpPr>
        <a:xfrm>
          <a:off x="0" y="0"/>
          <a:ext cx="0" cy="0"/>
          <a:chOff x="0" y="0"/>
          <a:chExt cx="0" cy="0"/>
        </a:xfrm>
      </p:grpSpPr>
      <p:sp>
        <p:nvSpPr>
          <p:cNvPr id="41" name="Google Shape;41;p8"/>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42" name="Google Shape;42;p8"/>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43" name="Google Shape;43;p8"/>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 name="Google Shape;44;p8"/>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5" name="Google Shape;45;p8"/>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8" name="Google Shape;48;p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9" name="Google Shape;4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2" name="Google Shape;5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5" name="Google Shape;55;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6" name="Google Shape;56;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7" name="Google Shape;5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6">
            <a:alphaModFix/>
          </a:blip>
          <a:srcRect/>
          <a:stretch/>
        </p:blipFill>
        <p:spPr>
          <a:xfrm>
            <a:off x="8524140" y="102276"/>
            <a:ext cx="455812" cy="5033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4" name="Google Shape;34;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85" name="Google Shape;85;p19"/>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6" name="Google Shape;86;p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87" name="Google Shape;87;p19"/>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mfQIjf2TPdk"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VtYmVkZGVkV2Vic2l0ZSIsInNsaWRlSWQiOiJnODYxNTVkNzU0Yl8wXzQzIiwiY29udGVudEluc3RhbmNlSWQiOiIxeDA3UWdoODZHeFdqUGQwRXlLZzFmd1VqZW5XaFBHTnFEMVZhaHdUamZTVS81MzgxOTVkZi0zN2M0LTRlNjgtYjE5Zi03NWNhYTk2YmE5NmUifQ==pearId=magic-pear-metadata-identifier" TargetMode="Externa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Dc0NjI2MTgwNDk4MTY1OTc5OTMiLCJwcmVzZW50YXRpb25JZCI6IjFLdDhiQ1E0MXY4YUFtV0oxUjlseW9YT3AyaE13N2gxdkFtcVJwYnhfWGQ0IiwiY29udGVudElkIjoiY3VzdG9tLXJlc3BvbnNlLWVtYmVkZGVkV2Vic2l0ZSIsInNsaWRlSWQiOiJnODA3NjM4M2RkM18wXzE5MiIsImNvbnRlbnRJbnN0YW5jZUlkIjoiMUt0OGJDUTQxdjhhQW1XSjFSOWx5b1hPcDJoTXc3aDF2QW1xUnBieF9YZDQvZTQwMmUxZWItNzRkZS00NThiLWFmYmEtMGYxMjRkYTVlMjJhIn0=pearId=magic-pear-metadata-identifier" TargetMode="External"/><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d3d3LmFnaWxlYWxsaWFuY2Uub3JnLyIsImFuc3dlcnMiOltdfQ==pearId=magic-pear-shape-identifier"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ExTmNjUUZfaEV4QXZLQlBtLW8zUTJRd0o3emNIa2RkZkduNy1tZmVBNkNzIiwiY29udGVudElkIjoiY3VzdG9tLXJlc3BvbnNlLW11bHRpcGxlQ2hvaWNlIiwic2xpZGVJZCI6Imc4ODdmOTI2MjAzXzBfNTIiLCJjb250ZW50SW5zdGFuY2VJZCI6IjExTmNjUUZfaEV4QXZLQlBtLW8zUTJRd0o3emNIa2RkZkduNy1tZmVBNkNzLzhiODM0YWRiLWM3MzMtNDkxMy1iYzFhLTM3ZWViZDUxZDllZSJ9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kgZmluaXNoZWQgY29tcGxldGVseS4iLCJJIGZpbmlzaGVkIHBhcnRpYWxseS4iLCJObywgSSBkaWRuJ3QgZmluaXNoLiJdfQ==pearId=magic-pear-shape-identifier"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IsIk5vIGlkZWEiXX0=pearId=magic-pear-shape-identifier" TargetMode="External"/><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lNMSURFU19BUEkxNzczMzI1MjY1XzAiLCJjb250ZW50SW5zdGFuY2VJZCI6IjF4MDdRZ2g4Nkd4V2pQZDBFeUtnMWZ3VWplbldoUEdOcUQxVmFod1RqZlNVLzU4YjgwNDMxLWIwYmEtNGY3NS05ZjM1LWQ1ZjA2ZDliZTY0MSJ9pearId=magic-pear-metadata-identifier" TargetMode="Externa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J1c2luZXNzIGNvbW11bmljYXRpb24iLCJDdXN0b21lciBjb2xsYWJvcmF0aW9uIiwiUHJvY3VyZW1lbnQgcHJvY2VzcyJdfQ==pearId=magic-pear-shape-identifier"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dontchangethislink.peardeckmagic.zone?eyJ0eXBlIjoiZ29vZ2xlLXNsaWRlcy1hZGRvbi1yZXNwb25zZS1mb290ZXIiLCJsYXN0RWRpdGVkQnkiOiIxMTE1MzE2OTE4MjIyNzUxOTIzMDUiLCJwcmVzZW50YXRpb25JZCI6IjFfc3ZMMFJRa1lNUFRmSVlKYTI1MmFEdWtsb0tRaHc1WVRITkh4X1FKdG93IiwiY29udGVudElkIjoiY3VzdG9tLXJlc3BvbnNlLW11bHRpcGxlQ2hvaWNlIiwic2xpZGVJZCI6Imc2ZjQ5ZDZlNDkyXzBfMzMiLCJjb250ZW50SW5zdGFuY2VJZCI6IjFfc3ZMMFJRa1lNUFRmSVlKYTI1MmFEdWtsb0tRaHc1WVRITkh4X1FKdG93LzY1MDNlMmVkLTU4ODYtNDQ4NC05ZmQxLTU0MjI1MzEzMjNlYyJ9pearId=magic-pear-metadata-identifi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NDI4IiwiY29udGVudEluc3RhbmNlSWQiOiIxeDA3UWdoODZHeFdqUGQwRXlLZzFmd1VqZW5XaFBHTnFEMVZhaHdUamZTVS85ZWYwNDczOC04MTU4LTRhZjAtOWFhNC1lZDVkODUzZGNiNzIifQ==pearId=magic-pear-metadata-identifier" TargetMode="External"/><Relationship Id="rId5" Type="http://schemas.openxmlformats.org/officeDocument/2006/relationships/image" Target="../media/image35.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NhdGlzZnkgdGhlIGJvc3MiLCJXZWxjb21lIGNoYW5nZSIsIk1haW50YWluIHNpbXBsaWNpdHkiLCJXb3JrIHRvZ2V0aGVyIl19pearId=magic-pear-shape-identifi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AiLCJzbGlkZUlkIjoiZzVjMmUyNTE0NDNfMF8wIiwicHJlc2VudGF0aW9uSWQiOiIxZlRiUHhlM3dnMDV6RUNMTkxHSXFybkxBS3hxaVRkaGVXYXg3WDJELWYxVSIsInRlbXBsYXRlTmFtZSI6IlRoaW5rIG9mIGEgcXVlc3Rpb24geW91ciBjbGFzc21hdGVzIG1pZ2h0IGhhdmUiLCJsYXN0RWRpdGVkQnkiOiIxMDc0NjI2MTgwNDk4MTY1OTc5OTMiLCJjb250ZW50SW5zdGFuY2VJZCI6ImQ1MjNkZmJmODZiNDQ0NzdiNzQ0ODU3NDVmODBkODVhIn0=pearId=magic-pear-metadata-identifier" TargetMode="External"/><Relationship Id="rId5" Type="http://schemas.openxmlformats.org/officeDocument/2006/relationships/image" Target="../media/image8.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MyZGFmZjgwY18wXzAiLCJzbGlkZUlkIjoiZzVjMmRhZmY4MGNfMF8wIiwicHJlc2VudGF0aW9uSWQiOiIxMFpZWV8wVExHWEs1OHY2NEh4MGdaOTRlYlBLeXhjczcwOTFiOE9jekoyTSIsInRlbXBsYXRlTmFtZSI6IkluIG9uZSBtaW51dGUsIHdyaXRlIHRoZSBtb3N0IGltcG9ydGFudCB0aGluZyBmcm9tIHRvZGF54oCZcyBsZXNzb24iLCJsYXN0RWRpdGVkQnkiOiIxMDc0NjI2MTgwNDk4MTY1OTc5OTMiLCJjb250ZW50SW5zdGFuY2VJZCI6IjhiNTBjNWZmZTg3YjRlZWY5ZDg5NGI2YWE0NTIwMjJlIn0=pearId=magic-pear-metadata-identifier"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hyperlink" Target="https://create.kahoot.it/details/be66922c-54d6-438d-8196-e64920ce23a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MTI1IiwiY29udGVudEluc3RhbmNlSWQiOiIxZy1BenhlM0s2elJRam0tNkhDRG5yTnUyNG0wdEttQWc5bWFjRkVzMlZxZy85OGQ0NTY5YS0xN2FiLTQwNzgtYmE3NC0yZGI3YTg3Y2RiYWMifQ==pearId=magic-pear-metadata-identifier" TargetMode="External"/><Relationship Id="rId5" Type="http://schemas.openxmlformats.org/officeDocument/2006/relationships/image" Target="../media/image8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1pbmRzZXQiLCJGcmFtZXdvcmsiLCJVbWJyZWxsYSJdfQ==pearId=magic-pear-shape-identifier"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3OTI5MDU1MjBfMCIsImNvbnRlbnRJbnN0YW5jZUlkIjoiMWctQXp4ZTNLNnpSUWptLTZIQ0Ruck51MjRtMHRLbUFnOW1hY0ZFczJWcWcvMzM3N2MyNGQtNWY3NC00MWIzLTgzZjUtMWJkNWEwZTQ3MTQ4In0=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Byb2R1Y3QgT3duZXIiLCJTY3J1bSBNYXN0ZXIiXX0=pearId=magic-pear-shape-identifie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N2QwNGI2ZWE0XzBfMTI2IiwiY29udGVudEluc3RhbmNlSWQiOiIxZy1BenhlM0s2elJRam0tNkhDRG5yTnUyNG0wdEttQWc5bWFjRkVzMlZxZy9kZDUzNDg3Yi1jMjI1LTQ5MWMtYjEyMi1kMzY3NmVkNDhkNWEifQ==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RpY3RhdGVzIHRoZSBkZXZlbG9wbWVudCB0ZWFtIGhvdyB0byBkbyB0aGluZ3MiLCJPcmRlcnMgdGhlIGl0ZW1zIGluIHRoZSBQcm9kdWN0IEJhY2tsb2cgdG8gYmVzdCBhY2hpZXZlIGdvYWxzIGFuZCBtaXNzaW9ucyIsIlNlcnZlcyB0aGUgZGV2ZWxvcG1lbnQgdGVhbSBhbmQgc2hpZWxkcyB0aGVtIGZyb20gYW55IGRpc3RyYWN0aW9ucyJdfQ==pearId=magic-pear-shape-identifier"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7.png"/><Relationship Id="rId7"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MTM3IiwiY29udGVudEluc3RhbmNlSWQiOiIxZy1BenhlM0s2elJRam0tNkhDRG5yTnUyNG0wdEttQWc5bWFjRkVzMlZxZy81MjY2YTI5MS0yYjIxLTQ2NzQtODI3Mi1mNDUwNjBmMDc5YWQifQ==pearId=magic-pear-metadata-identifier" TargetMode="External"/><Relationship Id="rId5" Type="http://schemas.openxmlformats.org/officeDocument/2006/relationships/image" Target="../media/image8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SBEZXZlbG9wbWVudCBUZWFtIHNob3VsZCBjb2xsYWJvcmF0ZSB3aXRoIHRoZSBvdGhlciBEZXZlbG9wbWVudCBUZWFtcyIsIlRoZSBEZXZlbG9wbWVudCBUZWFtIHNob3VsZCBoYXZlIGFsbCB0aGUgc2tpbGxzIG5lY2Vzc2FyeSB0byBkZWxpdmVyIHRoZSBEb25lIEluY3JlbWVudCIsIlRoZSBEZXZlbG9wbWVudCBUZWFtIGNvbnNpc3Qgb2YgRGV2ZWxvcGVycyBhbmQgVGVzdGVycyJdfQ==pearId=magic-pear-shape-identifier"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YwNGI2YTFhXzFfMTc5IiwiY29udGVudEluc3RhbmNlSWQiOiIxeDA3UWdoODZHeFdqUGQwRXlLZzFmd1VqZW5XaFBHTnFEMVZhaHdUamZTVS8zZWNlZmViNS0zYWRlLTRhMTAtODY1ZS00NzJjYTBlOTA4YmYifQ==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BJIGhlYXJkLCBidXQgSSBoYXZlIG5vIGhpc3RvcnkuIiwiWWVzIEkgaGVhcmQsIEkgaGF2ZSBhIGhpc3RvcnkgYWJvdXQgaXQuIiwiTm8sIEkgaGFkIG5vIGlkZWEuIl19pearId=magic-pear-shape-identifie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a:spLocks noGrp="1"/>
          </p:cNvSpPr>
          <p:nvPr>
            <p:ph type="ctrTitle"/>
          </p:nvPr>
        </p:nvSpPr>
        <p:spPr>
          <a:xfrm>
            <a:off x="1006350" y="1824750"/>
            <a:ext cx="3140100" cy="149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7200">
                <a:solidFill>
                  <a:srgbClr val="741B47"/>
                </a:solidFill>
                <a:latin typeface="Raleway Medium"/>
                <a:ea typeface="Raleway Medium"/>
                <a:cs typeface="Raleway Medium"/>
                <a:sym typeface="Raleway Medium"/>
              </a:rPr>
              <a:t>Agile</a:t>
            </a:r>
            <a:endParaRPr sz="72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r>
              <a:rPr lang="tr-TR" sz="5000">
                <a:solidFill>
                  <a:srgbClr val="741B47"/>
                </a:solidFill>
                <a:latin typeface="Raleway Medium"/>
                <a:ea typeface="Raleway Medium"/>
                <a:cs typeface="Raleway Medium"/>
                <a:sym typeface="Raleway Medium"/>
              </a:rPr>
              <a:t>Session 1</a:t>
            </a:r>
            <a:endParaRPr sz="5000">
              <a:solidFill>
                <a:srgbClr val="741B47"/>
              </a:solidFill>
              <a:latin typeface="Raleway Medium"/>
              <a:ea typeface="Raleway Medium"/>
              <a:cs typeface="Raleway Medium"/>
              <a:sym typeface="Raleway Medium"/>
            </a:endParaRPr>
          </a:p>
        </p:txBody>
      </p:sp>
      <p:pic>
        <p:nvPicPr>
          <p:cNvPr id="122" name="Google Shape;122;p25"/>
          <p:cNvPicPr preferRelativeResize="0"/>
          <p:nvPr/>
        </p:nvPicPr>
        <p:blipFill rotWithShape="1">
          <a:blip r:embed="rId3">
            <a:alphaModFix/>
          </a:blip>
          <a:srcRect r="12179"/>
          <a:stretch/>
        </p:blipFill>
        <p:spPr>
          <a:xfrm>
            <a:off x="4275725" y="936100"/>
            <a:ext cx="4868275" cy="368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sp>
        <p:nvSpPr>
          <p:cNvPr id="339" name="Google Shape;339;p3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600" b="0" i="0" u="none" strike="noStrike" cap="none">
                <a:solidFill>
                  <a:srgbClr val="741B47"/>
                </a:solidFill>
                <a:latin typeface="Raleway Medium"/>
                <a:ea typeface="Raleway Medium"/>
                <a:cs typeface="Raleway Medium"/>
                <a:sym typeface="Raleway Medium"/>
              </a:rPr>
              <a:t>Software Project Success and Failure</a:t>
            </a:r>
            <a:endParaRPr sz="3600" b="0" i="0" u="none" strike="noStrike" cap="none">
              <a:solidFill>
                <a:srgbClr val="741B47"/>
              </a:solidFill>
              <a:latin typeface="Raleway Medium"/>
              <a:ea typeface="Raleway Medium"/>
              <a:cs typeface="Raleway Medium"/>
              <a:sym typeface="Raleway Medium"/>
            </a:endParaRPr>
          </a:p>
        </p:txBody>
      </p:sp>
      <p:pic>
        <p:nvPicPr>
          <p:cNvPr id="340" name="Google Shape;340;p35" title="Chart"/>
          <p:cNvPicPr preferRelativeResize="0"/>
          <p:nvPr/>
        </p:nvPicPr>
        <p:blipFill rotWithShape="1">
          <a:blip r:embed="rId3">
            <a:alphaModFix/>
          </a:blip>
          <a:srcRect/>
          <a:stretch/>
        </p:blipFill>
        <p:spPr>
          <a:xfrm>
            <a:off x="1278088" y="1279500"/>
            <a:ext cx="6187374" cy="3825850"/>
          </a:xfrm>
          <a:prstGeom prst="rect">
            <a:avLst/>
          </a:prstGeom>
          <a:noFill/>
          <a:ln>
            <a:noFill/>
          </a:ln>
        </p:spPr>
      </p:pic>
      <p:sp>
        <p:nvSpPr>
          <p:cNvPr id="341" name="Google Shape;341;p35"/>
          <p:cNvSpPr/>
          <p:nvPr/>
        </p:nvSpPr>
        <p:spPr>
          <a:xfrm>
            <a:off x="1946550" y="681375"/>
            <a:ext cx="5250900" cy="534600"/>
          </a:xfrm>
          <a:prstGeom prst="roundRect">
            <a:avLst>
              <a:gd name="adj" fmla="val 16667"/>
            </a:avLst>
          </a:prstGeom>
          <a:solidFill>
            <a:srgbClr val="F9CB9C"/>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2000"/>
              <a:buFont typeface="Arial"/>
              <a:buNone/>
            </a:pPr>
            <a:r>
              <a:rPr lang="tr-TR" sz="2000" b="0" i="0" u="none" strike="noStrike" cap="none" dirty="0" err="1">
                <a:solidFill>
                  <a:srgbClr val="741B47"/>
                </a:solidFill>
                <a:latin typeface="Montserrat SemiBold"/>
                <a:ea typeface="Montserrat SemiBold"/>
                <a:cs typeface="Montserrat SemiBold"/>
                <a:sym typeface="Montserrat SemiBold"/>
              </a:rPr>
              <a:t>Standish</a:t>
            </a:r>
            <a:r>
              <a:rPr lang="tr-TR" sz="2000" b="0" i="0" u="none" strike="noStrike" cap="none" dirty="0">
                <a:solidFill>
                  <a:srgbClr val="741B47"/>
                </a:solidFill>
                <a:latin typeface="Montserrat SemiBold"/>
                <a:ea typeface="Montserrat SemiBold"/>
                <a:cs typeface="Montserrat SemiBold"/>
                <a:sym typeface="Montserrat SemiBold"/>
              </a:rPr>
              <a:t> </a:t>
            </a:r>
            <a:r>
              <a:rPr lang="tr-TR" sz="2000" b="0" i="0" u="none" strike="noStrike" cap="none" dirty="0" err="1">
                <a:solidFill>
                  <a:srgbClr val="741B47"/>
                </a:solidFill>
                <a:latin typeface="Montserrat SemiBold"/>
                <a:ea typeface="Montserrat SemiBold"/>
                <a:cs typeface="Montserrat SemiBold"/>
                <a:sym typeface="Montserrat SemiBold"/>
              </a:rPr>
              <a:t>Group</a:t>
            </a:r>
            <a:r>
              <a:rPr lang="tr-TR" sz="2000" b="0" i="0" u="none" strike="noStrike" cap="none" dirty="0">
                <a:solidFill>
                  <a:srgbClr val="741B47"/>
                </a:solidFill>
                <a:latin typeface="Montserrat SemiBold"/>
                <a:ea typeface="Montserrat SemiBold"/>
                <a:cs typeface="Montserrat SemiBold"/>
                <a:sym typeface="Montserrat SemiBold"/>
              </a:rPr>
              <a:t> CHAOS Report</a:t>
            </a:r>
            <a:endParaRPr sz="2000" b="0" i="0" u="none" strike="noStrike" cap="none" dirty="0">
              <a:solidFill>
                <a:srgbClr val="741B47"/>
              </a:solidFill>
              <a:latin typeface="Montserrat SemiBold"/>
              <a:ea typeface="Montserrat SemiBold"/>
              <a:cs typeface="Montserrat SemiBold"/>
              <a:sym typeface="Montserr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11</a:t>
            </a:fld>
            <a:endParaRPr/>
          </a:p>
        </p:txBody>
      </p:sp>
      <p:sp>
        <p:nvSpPr>
          <p:cNvPr id="347" name="Google Shape;347;p36"/>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600" b="0" i="0" u="none" strike="noStrike" cap="none">
                <a:solidFill>
                  <a:srgbClr val="741B47"/>
                </a:solidFill>
                <a:latin typeface="Raleway Medium"/>
                <a:ea typeface="Raleway Medium"/>
                <a:cs typeface="Raleway Medium"/>
                <a:sym typeface="Raleway Medium"/>
              </a:rPr>
              <a:t>Software Project Success and Failure</a:t>
            </a:r>
            <a:endParaRPr sz="3600" b="0" i="0" u="none" strike="noStrike" cap="none">
              <a:solidFill>
                <a:srgbClr val="741B47"/>
              </a:solidFill>
              <a:latin typeface="Raleway Medium"/>
              <a:ea typeface="Raleway Medium"/>
              <a:cs typeface="Raleway Medium"/>
              <a:sym typeface="Raleway Medium"/>
            </a:endParaRPr>
          </a:p>
        </p:txBody>
      </p:sp>
      <p:pic>
        <p:nvPicPr>
          <p:cNvPr id="348" name="Google Shape;348;p36"/>
          <p:cNvPicPr preferRelativeResize="0"/>
          <p:nvPr/>
        </p:nvPicPr>
        <p:blipFill rotWithShape="1">
          <a:blip r:embed="rId3">
            <a:alphaModFix/>
          </a:blip>
          <a:srcRect/>
          <a:stretch/>
        </p:blipFill>
        <p:spPr>
          <a:xfrm>
            <a:off x="695450" y="927275"/>
            <a:ext cx="7737000" cy="4178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7"/>
          <p:cNvSpPr txBox="1">
            <a:spLocks noGrp="1"/>
          </p:cNvSpPr>
          <p:nvPr>
            <p:ph type="ctrTitle"/>
          </p:nvPr>
        </p:nvSpPr>
        <p:spPr>
          <a:xfrm>
            <a:off x="1044350" y="2232451"/>
            <a:ext cx="4676700" cy="678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Agile Manifesto</a:t>
            </a:r>
            <a:endParaRPr/>
          </a:p>
        </p:txBody>
      </p:sp>
      <p:sp>
        <p:nvSpPr>
          <p:cNvPr id="354" name="Google Shape;354;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355" name="Google Shape;355;p37"/>
          <p:cNvGrpSpPr/>
          <p:nvPr/>
        </p:nvGrpSpPr>
        <p:grpSpPr>
          <a:xfrm>
            <a:off x="5435079" y="912423"/>
            <a:ext cx="3239723" cy="3318665"/>
            <a:chOff x="2270525" y="117216"/>
            <a:chExt cx="4650765" cy="4762722"/>
          </a:xfrm>
        </p:grpSpPr>
        <p:sp>
          <p:nvSpPr>
            <p:cNvPr id="356" name="Google Shape;356;p37"/>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37"/>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37"/>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37"/>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37"/>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37"/>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37"/>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37"/>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37"/>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37"/>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37"/>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37"/>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37"/>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p37"/>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37"/>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37"/>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37"/>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37"/>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37"/>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37"/>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p37"/>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77" name="Google Shape;377;p37"/>
            <p:cNvGrpSpPr/>
            <p:nvPr/>
          </p:nvGrpSpPr>
          <p:grpSpPr>
            <a:xfrm>
              <a:off x="4031993" y="117216"/>
              <a:ext cx="2889297" cy="3901793"/>
              <a:chOff x="5533368" y="1047716"/>
              <a:chExt cx="2889297" cy="3901793"/>
            </a:xfrm>
          </p:grpSpPr>
          <p:sp>
            <p:nvSpPr>
              <p:cNvPr id="378" name="Google Shape;378;p37"/>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p37"/>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p37"/>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p37"/>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p37"/>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p37"/>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p37"/>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p37"/>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37"/>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37"/>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37"/>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389;p37"/>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p37"/>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1" name="Google Shape;391;p37"/>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 name="Google Shape;392;p37"/>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37"/>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p37"/>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p37"/>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p37"/>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p37"/>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p37"/>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 name="Google Shape;399;p37"/>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 name="Google Shape;400;p37"/>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 name="Google Shape;401;p37"/>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 name="Google Shape;402;p37"/>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 name="Google Shape;403;p37"/>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 name="Google Shape;404;p37"/>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 name="Google Shape;405;p37"/>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6" name="Google Shape;406;p37"/>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37"/>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37"/>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 name="Google Shape;409;p37"/>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 name="Google Shape;410;p37"/>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 name="Google Shape;411;p37"/>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 name="Google Shape;412;p37"/>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 name="Google Shape;413;p37"/>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 name="Google Shape;414;p37"/>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 name="Google Shape;415;p37"/>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 name="Google Shape;416;p37"/>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 name="Google Shape;417;p37"/>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18" name="Google Shape;418;p37"/>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 name="Google Shape;419;p37"/>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 name="Google Shape;420;p37"/>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 name="Google Shape;421;p37"/>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2" name="Google Shape;422;p37"/>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 name="Google Shape;423;p37"/>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 name="Google Shape;424;p37"/>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 name="Google Shape;425;p37"/>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 name="Google Shape;426;p37"/>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 name="Google Shape;427;p37"/>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 name="Google Shape;428;p37"/>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 name="Google Shape;429;p37"/>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 name="Google Shape;430;p37"/>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 name="Google Shape;431;p37"/>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 name="Google Shape;432;p37"/>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 name="Google Shape;433;p37"/>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 name="Google Shape;434;p37"/>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 name="Google Shape;435;p37"/>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 name="Google Shape;436;p37"/>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 name="Google Shape;437;p37"/>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 name="Google Shape;438;p37"/>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 name="Google Shape;439;p37"/>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 name="Google Shape;440;p37"/>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 name="Google Shape;441;p37"/>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 name="Google Shape;442;p37"/>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 name="Google Shape;443;p37"/>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 name="Google Shape;444;p37"/>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 name="Google Shape;445;p37"/>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 name="Google Shape;446;p37"/>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47" name="Google Shape;447;p37"/>
            <p:cNvGrpSpPr/>
            <p:nvPr/>
          </p:nvGrpSpPr>
          <p:grpSpPr>
            <a:xfrm flipH="1">
              <a:off x="2865276" y="3434799"/>
              <a:ext cx="598186" cy="1340314"/>
              <a:chOff x="4210728" y="4525714"/>
              <a:chExt cx="546438" cy="1224366"/>
            </a:xfrm>
          </p:grpSpPr>
          <p:sp>
            <p:nvSpPr>
              <p:cNvPr id="448" name="Google Shape;448;p37"/>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 name="Google Shape;449;p37"/>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 name="Google Shape;450;p37"/>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p37"/>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p37"/>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p37"/>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37"/>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37"/>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37"/>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37"/>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37"/>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37"/>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37"/>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13</a:t>
            </a:fld>
            <a:endParaRPr/>
          </a:p>
        </p:txBody>
      </p:sp>
      <p:sp>
        <p:nvSpPr>
          <p:cNvPr id="466" name="Google Shape;466;p38"/>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The Agile Manifesto</a:t>
            </a:r>
            <a:endParaRPr sz="1400" b="0" i="0" u="none" strike="noStrike" cap="none">
              <a:solidFill>
                <a:srgbClr val="000000"/>
              </a:solidFill>
              <a:latin typeface="Arial"/>
              <a:ea typeface="Arial"/>
              <a:cs typeface="Arial"/>
              <a:sym typeface="Arial"/>
            </a:endParaRPr>
          </a:p>
        </p:txBody>
      </p:sp>
      <p:pic>
        <p:nvPicPr>
          <p:cNvPr id="467" name="Google Shape;467;p38"/>
          <p:cNvPicPr preferRelativeResize="0"/>
          <p:nvPr/>
        </p:nvPicPr>
        <p:blipFill rotWithShape="1">
          <a:blip r:embed="rId3">
            <a:alphaModFix/>
          </a:blip>
          <a:srcRect/>
          <a:stretch/>
        </p:blipFill>
        <p:spPr>
          <a:xfrm>
            <a:off x="3749450" y="800200"/>
            <a:ext cx="5221299" cy="3936200"/>
          </a:xfrm>
          <a:prstGeom prst="rect">
            <a:avLst/>
          </a:prstGeom>
          <a:noFill/>
          <a:ln>
            <a:noFill/>
          </a:ln>
        </p:spPr>
      </p:pic>
      <p:sp>
        <p:nvSpPr>
          <p:cNvPr id="468" name="Google Shape;468;p38"/>
          <p:cNvSpPr txBox="1"/>
          <p:nvPr/>
        </p:nvSpPr>
        <p:spPr>
          <a:xfrm>
            <a:off x="431800" y="800150"/>
            <a:ext cx="3317700" cy="393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dirty="0">
                <a:solidFill>
                  <a:srgbClr val="002060"/>
                </a:solidFill>
                <a:latin typeface="Montserrat Medium"/>
                <a:ea typeface="Montserrat Medium"/>
                <a:cs typeface="Montserrat Medium"/>
                <a:sym typeface="Montserrat Medium"/>
              </a:rPr>
              <a:t>A </a:t>
            </a:r>
            <a:r>
              <a:rPr lang="tr-TR" sz="1800" b="0" i="0" u="none" strike="noStrike" cap="none" dirty="0" err="1">
                <a:solidFill>
                  <a:srgbClr val="002060"/>
                </a:solidFill>
                <a:latin typeface="Montserrat Medium"/>
                <a:ea typeface="Montserrat Medium"/>
                <a:cs typeface="Montserrat Medium"/>
                <a:sym typeface="Montserrat Medium"/>
              </a:rPr>
              <a:t>group</a:t>
            </a:r>
            <a:r>
              <a:rPr lang="tr-TR" sz="1800" b="0" i="0" u="none" strike="noStrike" cap="none" dirty="0">
                <a:solidFill>
                  <a:srgbClr val="002060"/>
                </a:solidFill>
                <a:latin typeface="Montserrat Medium"/>
                <a:ea typeface="Montserrat Medium"/>
                <a:cs typeface="Montserrat Medium"/>
                <a:sym typeface="Montserrat Medium"/>
              </a:rPr>
              <a:t> of 17 </a:t>
            </a:r>
            <a:r>
              <a:rPr lang="tr-TR" sz="1800" b="0" i="0" u="none" strike="noStrike" cap="none" dirty="0" err="1">
                <a:solidFill>
                  <a:srgbClr val="002060"/>
                </a:solidFill>
                <a:latin typeface="Montserrat Medium"/>
                <a:ea typeface="Montserrat Medium"/>
                <a:cs typeface="Montserrat Medium"/>
                <a:sym typeface="Montserrat Medium"/>
              </a:rPr>
              <a:t>people</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thought</a:t>
            </a:r>
            <a:r>
              <a:rPr lang="tr-TR" sz="1800" b="0" i="0" u="none" strike="noStrike" cap="none" dirty="0">
                <a:solidFill>
                  <a:srgbClr val="002060"/>
                </a:solidFill>
                <a:latin typeface="Montserrat Medium"/>
                <a:ea typeface="Montserrat Medium"/>
                <a:cs typeface="Montserrat Medium"/>
                <a:sym typeface="Montserrat Medium"/>
              </a:rPr>
              <a:t>:</a:t>
            </a:r>
            <a:endParaRPr sz="1800" b="0" i="0" u="none" strike="noStrike" cap="none" dirty="0">
              <a:solidFill>
                <a:srgbClr val="00206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206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0000"/>
              </a:buClr>
              <a:buSzPts val="1800"/>
              <a:buFont typeface="Arial"/>
              <a:buNone/>
            </a:pPr>
            <a:r>
              <a:rPr lang="tr-TR" sz="1800" b="0" i="0" u="none" strike="noStrike" cap="none" dirty="0">
                <a:solidFill>
                  <a:srgbClr val="002060"/>
                </a:solidFill>
                <a:latin typeface="Montserrat Medium"/>
                <a:ea typeface="Montserrat Medium"/>
                <a:cs typeface="Montserrat Medium"/>
                <a:sym typeface="Montserrat Medium"/>
              </a:rPr>
              <a:t>“</a:t>
            </a:r>
            <a:r>
              <a:rPr lang="tr-TR" sz="1800" b="0" i="0" u="none" strike="noStrike" cap="none" dirty="0" err="1">
                <a:solidFill>
                  <a:srgbClr val="002060"/>
                </a:solidFill>
                <a:latin typeface="Montserrat Medium"/>
                <a:ea typeface="Montserrat Medium"/>
                <a:cs typeface="Montserrat Medium"/>
                <a:sym typeface="Montserrat Medium"/>
              </a:rPr>
              <a:t>We’re</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all</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doing</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these</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different</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approaches</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to</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developing</a:t>
            </a:r>
            <a:r>
              <a:rPr lang="tr-TR" sz="1800" b="0" i="0" u="none" strike="noStrike" cap="none" dirty="0">
                <a:solidFill>
                  <a:srgbClr val="002060"/>
                </a:solidFill>
                <a:latin typeface="Montserrat Medium"/>
                <a:ea typeface="Montserrat Medium"/>
                <a:cs typeface="Montserrat Medium"/>
                <a:sym typeface="Montserrat Medium"/>
              </a:rPr>
              <a:t> software. </a:t>
            </a:r>
            <a:r>
              <a:rPr lang="tr-TR" sz="1800" b="0" i="0" u="none" strike="noStrike" cap="none" dirty="0" err="1">
                <a:solidFill>
                  <a:srgbClr val="002060"/>
                </a:solidFill>
                <a:latin typeface="Montserrat Medium"/>
                <a:ea typeface="Montserrat Medium"/>
                <a:cs typeface="Montserrat Medium"/>
                <a:sym typeface="Montserrat Medium"/>
              </a:rPr>
              <a:t>We</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ought</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to</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get</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together</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and</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see</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where</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there</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are</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commonalities</a:t>
            </a:r>
            <a:r>
              <a:rPr lang="tr-TR" sz="1800" b="0" i="0" u="none" strike="noStrike" cap="none" dirty="0">
                <a:solidFill>
                  <a:srgbClr val="002060"/>
                </a:solidFill>
                <a:latin typeface="Montserrat Medium"/>
                <a:ea typeface="Montserrat Medium"/>
                <a:cs typeface="Montserrat Medium"/>
                <a:sym typeface="Montserrat Medium"/>
              </a:rPr>
              <a:t> in </a:t>
            </a:r>
            <a:r>
              <a:rPr lang="tr-TR" sz="1800" b="0" i="0" u="none" strike="noStrike" cap="none" dirty="0" err="1">
                <a:solidFill>
                  <a:srgbClr val="002060"/>
                </a:solidFill>
                <a:latin typeface="Montserrat Medium"/>
                <a:ea typeface="Montserrat Medium"/>
                <a:cs typeface="Montserrat Medium"/>
                <a:sym typeface="Montserrat Medium"/>
              </a:rPr>
              <a:t>what</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we’re</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thinking</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about</a:t>
            </a:r>
            <a:r>
              <a:rPr lang="tr-TR" sz="1800" b="0" i="0" u="none" strike="noStrike" cap="none" dirty="0">
                <a:solidFill>
                  <a:srgbClr val="002060"/>
                </a:solidFill>
                <a:latin typeface="Montserrat Medium"/>
                <a:ea typeface="Montserrat Medium"/>
                <a:cs typeface="Montserrat Medium"/>
                <a:sym typeface="Montserrat Medium"/>
              </a:rPr>
              <a:t>.” </a:t>
            </a:r>
            <a:endParaRPr sz="1800" b="0" i="0" u="none" strike="noStrike" cap="none" dirty="0">
              <a:solidFill>
                <a:srgbClr val="00206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206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0000"/>
              </a:buClr>
              <a:buSzPts val="1800"/>
              <a:buFont typeface="Arial"/>
              <a:buNone/>
            </a:pPr>
            <a:r>
              <a:rPr lang="tr-TR" sz="1800" b="0" i="0" u="none" strike="noStrike" cap="none" dirty="0" err="1">
                <a:solidFill>
                  <a:srgbClr val="002060"/>
                </a:solidFill>
                <a:latin typeface="Montserrat Medium"/>
                <a:ea typeface="Montserrat Medium"/>
                <a:cs typeface="Montserrat Medium"/>
                <a:sym typeface="Montserrat Medium"/>
              </a:rPr>
              <a:t>The</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result</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was</a:t>
            </a:r>
            <a:r>
              <a:rPr lang="tr-TR" sz="1800" b="0" i="0" u="none" strike="noStrike" cap="none" dirty="0">
                <a:solidFill>
                  <a:srgbClr val="002060"/>
                </a:solidFill>
                <a:latin typeface="Montserrat Medium"/>
                <a:ea typeface="Montserrat Medium"/>
                <a:cs typeface="Montserrat Medium"/>
                <a:sym typeface="Montserrat Medium"/>
              </a:rPr>
              <a:t> a </a:t>
            </a:r>
            <a:r>
              <a:rPr lang="tr-TR" sz="1800" b="0" i="0" u="none" strike="noStrike" cap="none" dirty="0" err="1">
                <a:solidFill>
                  <a:srgbClr val="002060"/>
                </a:solidFill>
                <a:latin typeface="Montserrat Medium"/>
                <a:ea typeface="Montserrat Medium"/>
                <a:cs typeface="Montserrat Medium"/>
                <a:sym typeface="Montserrat Medium"/>
              </a:rPr>
              <a:t>meeting</a:t>
            </a:r>
            <a:r>
              <a:rPr lang="tr-TR" sz="1800" b="0" i="0" u="none" strike="noStrike" cap="none" dirty="0">
                <a:solidFill>
                  <a:srgbClr val="002060"/>
                </a:solidFill>
                <a:latin typeface="Montserrat Medium"/>
                <a:ea typeface="Montserrat Medium"/>
                <a:cs typeface="Montserrat Medium"/>
                <a:sym typeface="Montserrat Medium"/>
              </a:rPr>
              <a:t> at a ski </a:t>
            </a:r>
            <a:r>
              <a:rPr lang="tr-TR" sz="1800" b="0" i="0" u="none" strike="noStrike" cap="none" dirty="0" err="1">
                <a:solidFill>
                  <a:srgbClr val="002060"/>
                </a:solidFill>
                <a:latin typeface="Montserrat Medium"/>
                <a:ea typeface="Montserrat Medium"/>
                <a:cs typeface="Montserrat Medium"/>
                <a:sym typeface="Montserrat Medium"/>
              </a:rPr>
              <a:t>resort</a:t>
            </a:r>
            <a:r>
              <a:rPr lang="tr-TR" sz="1800" b="0" i="0" u="none" strike="noStrike" cap="none" dirty="0">
                <a:solidFill>
                  <a:srgbClr val="002060"/>
                </a:solidFill>
                <a:latin typeface="Montserrat Medium"/>
                <a:ea typeface="Montserrat Medium"/>
                <a:cs typeface="Montserrat Medium"/>
                <a:sym typeface="Montserrat Medium"/>
              </a:rPr>
              <a:t> in </a:t>
            </a:r>
            <a:r>
              <a:rPr lang="tr-TR" sz="1800" b="0" i="0" u="none" strike="noStrike" cap="none" dirty="0" err="1">
                <a:solidFill>
                  <a:srgbClr val="002060"/>
                </a:solidFill>
                <a:latin typeface="Montserrat Medium"/>
                <a:ea typeface="Montserrat Medium"/>
                <a:cs typeface="Montserrat Medium"/>
                <a:sym typeface="Montserrat Medium"/>
              </a:rPr>
              <a:t>Snowbird</a:t>
            </a:r>
            <a:r>
              <a:rPr lang="tr-TR" sz="1800" b="0" i="0" u="none" strike="noStrike" cap="none" dirty="0">
                <a:solidFill>
                  <a:srgbClr val="002060"/>
                </a:solidFill>
                <a:latin typeface="Montserrat Medium"/>
                <a:ea typeface="Montserrat Medium"/>
                <a:cs typeface="Montserrat Medium"/>
                <a:sym typeface="Montserrat Medium"/>
              </a:rPr>
              <a:t>, </a:t>
            </a:r>
            <a:r>
              <a:rPr lang="tr-TR" sz="1800" b="0" i="0" u="none" strike="noStrike" cap="none" dirty="0" err="1">
                <a:solidFill>
                  <a:srgbClr val="002060"/>
                </a:solidFill>
                <a:latin typeface="Montserrat Medium"/>
                <a:ea typeface="Montserrat Medium"/>
                <a:cs typeface="Montserrat Medium"/>
                <a:sym typeface="Montserrat Medium"/>
              </a:rPr>
              <a:t>Utah</a:t>
            </a:r>
            <a:r>
              <a:rPr lang="tr-TR" sz="1800" b="0" i="0" u="none" strike="noStrike" cap="none" dirty="0">
                <a:solidFill>
                  <a:srgbClr val="002060"/>
                </a:solidFill>
                <a:latin typeface="Montserrat Medium"/>
                <a:ea typeface="Montserrat Medium"/>
                <a:cs typeface="Montserrat Medium"/>
                <a:sym typeface="Montserrat Medium"/>
              </a:rPr>
              <a:t> in 2001.</a:t>
            </a:r>
            <a:endParaRPr sz="1800" b="0" i="0" u="none" strike="noStrike" cap="none" dirty="0">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14</a:t>
            </a:fld>
            <a:endParaRPr/>
          </a:p>
        </p:txBody>
      </p:sp>
      <p:sp>
        <p:nvSpPr>
          <p:cNvPr id="474" name="Google Shape;474;p3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The Agile Manifesto</a:t>
            </a:r>
            <a:endParaRPr sz="1400" b="0" i="0" u="none" strike="noStrike" cap="none">
              <a:solidFill>
                <a:srgbClr val="000000"/>
              </a:solidFill>
              <a:latin typeface="Arial"/>
              <a:ea typeface="Arial"/>
              <a:cs typeface="Arial"/>
              <a:sym typeface="Arial"/>
            </a:endParaRPr>
          </a:p>
        </p:txBody>
      </p:sp>
      <p:pic>
        <p:nvPicPr>
          <p:cNvPr id="475" name="Google Shape;475;p39" descr="In this video, Ken Schwaber, co-creator of Scrum and original member of the group signing the Agile Manifesto  in an interview with the Boston Business Journal discusses how it came about." title="Creation Of The Agile Manifesto">
            <a:hlinkClick r:id="rId3"/>
          </p:cNvPr>
          <p:cNvPicPr preferRelativeResize="0"/>
          <p:nvPr/>
        </p:nvPicPr>
        <p:blipFill rotWithShape="1">
          <a:blip r:embed="rId4">
            <a:alphaModFix/>
          </a:blip>
          <a:srcRect/>
          <a:stretch/>
        </p:blipFill>
        <p:spPr>
          <a:xfrm>
            <a:off x="3852900" y="857250"/>
            <a:ext cx="4572000" cy="3429000"/>
          </a:xfrm>
          <a:prstGeom prst="rect">
            <a:avLst/>
          </a:prstGeom>
          <a:noFill/>
          <a:ln>
            <a:noFill/>
          </a:ln>
        </p:spPr>
      </p:pic>
      <p:sp>
        <p:nvSpPr>
          <p:cNvPr id="476" name="Google Shape;476;p39"/>
          <p:cNvSpPr txBox="1"/>
          <p:nvPr/>
        </p:nvSpPr>
        <p:spPr>
          <a:xfrm>
            <a:off x="513475" y="1319050"/>
            <a:ext cx="3000000" cy="2532000"/>
          </a:xfrm>
          <a:prstGeom prst="rect">
            <a:avLst/>
          </a:prstGeom>
          <a:solidFill>
            <a:srgbClr val="FCE5CD"/>
          </a:solidFill>
          <a:ln w="9525" cap="flat" cmpd="sng">
            <a:solidFill>
              <a:srgbClr val="FFF2CC"/>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50"/>
              <a:buFont typeface="Arial"/>
              <a:buNone/>
            </a:pPr>
            <a:r>
              <a:rPr lang="tr-TR" sz="1650" b="0" i="0" u="none" strike="noStrike" cap="none">
                <a:solidFill>
                  <a:srgbClr val="030303"/>
                </a:solidFill>
                <a:highlight>
                  <a:srgbClr val="F9F9F9"/>
                </a:highlight>
                <a:latin typeface="Montserrat SemiBold"/>
                <a:ea typeface="Montserrat SemiBold"/>
                <a:cs typeface="Montserrat SemiBold"/>
                <a:sym typeface="Montserrat SemiBold"/>
              </a:rPr>
              <a:t>In this video, </a:t>
            </a:r>
            <a:endParaRPr sz="1650" b="0" i="0" u="none" strike="noStrike" cap="none">
              <a:solidFill>
                <a:srgbClr val="030303"/>
              </a:solidFill>
              <a:highlight>
                <a:srgbClr val="F9F9F9"/>
              </a:highlight>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650"/>
              <a:buFont typeface="Arial"/>
              <a:buNone/>
            </a:pPr>
            <a:r>
              <a:rPr lang="tr-TR" sz="1650" b="0" i="0" u="none" strike="noStrike" cap="none">
                <a:solidFill>
                  <a:srgbClr val="030303"/>
                </a:solidFill>
                <a:highlight>
                  <a:srgbClr val="F9F9F9"/>
                </a:highlight>
                <a:latin typeface="Montserrat SemiBold"/>
                <a:ea typeface="Montserrat SemiBold"/>
                <a:cs typeface="Montserrat SemiBold"/>
                <a:sym typeface="Montserrat SemiBold"/>
              </a:rPr>
              <a:t>Ken Schwaber, co-creator of Scrum and original member of the group signing the Agile Manifesto in an interview with the Boston Business Journal discusses how it came about.</a:t>
            </a:r>
            <a:endParaRPr sz="2000" b="0" i="0" u="none" strike="noStrike" cap="none">
              <a:solidFill>
                <a:srgbClr val="000000"/>
              </a:solidFill>
              <a:latin typeface="Montserrat SemiBold"/>
              <a:ea typeface="Montserrat SemiBold"/>
              <a:cs typeface="Montserrat SemiBold"/>
              <a:sym typeface="Montserrat SemiBold"/>
            </a:endParaRPr>
          </a:p>
        </p:txBody>
      </p:sp>
      <p:sp>
        <p:nvSpPr>
          <p:cNvPr id="477" name="Google Shape;477;p3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15</a:t>
            </a:fld>
            <a:endParaRPr/>
          </a:p>
        </p:txBody>
      </p:sp>
      <p:sp>
        <p:nvSpPr>
          <p:cNvPr id="483" name="Google Shape;483;p40"/>
          <p:cNvSpPr txBox="1"/>
          <p:nvPr/>
        </p:nvSpPr>
        <p:spPr>
          <a:xfrm>
            <a:off x="431799" y="173800"/>
            <a:ext cx="6398491"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The Agile Manifesto</a:t>
            </a:r>
            <a:endParaRPr sz="1400" b="0" i="0" u="none" strike="noStrike" cap="none">
              <a:solidFill>
                <a:srgbClr val="000000"/>
              </a:solidFill>
              <a:latin typeface="Arial"/>
              <a:ea typeface="Arial"/>
              <a:cs typeface="Arial"/>
              <a:sym typeface="Arial"/>
            </a:endParaRPr>
          </a:p>
        </p:txBody>
      </p:sp>
      <p:pic>
        <p:nvPicPr>
          <p:cNvPr id="484" name="Google Shape;484;p40"/>
          <p:cNvPicPr preferRelativeResize="0"/>
          <p:nvPr/>
        </p:nvPicPr>
        <p:blipFill rotWithShape="1">
          <a:blip r:embed="rId3">
            <a:alphaModFix/>
          </a:blip>
          <a:srcRect/>
          <a:stretch/>
        </p:blipFill>
        <p:spPr>
          <a:xfrm>
            <a:off x="838325" y="742175"/>
            <a:ext cx="7467345" cy="403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490" name="Google Shape;490;p41"/>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The Group’s Works</a:t>
            </a:r>
            <a:endParaRPr sz="1400" b="0" i="0" u="none" strike="noStrike" cap="none">
              <a:solidFill>
                <a:srgbClr val="000000"/>
              </a:solidFill>
              <a:latin typeface="Arial"/>
              <a:ea typeface="Arial"/>
              <a:cs typeface="Arial"/>
              <a:sym typeface="Arial"/>
            </a:endParaRPr>
          </a:p>
        </p:txBody>
      </p:sp>
      <p:sp>
        <p:nvSpPr>
          <p:cNvPr id="491" name="Google Shape;491;p41"/>
          <p:cNvSpPr/>
          <p:nvPr/>
        </p:nvSpPr>
        <p:spPr>
          <a:xfrm>
            <a:off x="277650" y="3390600"/>
            <a:ext cx="2631600" cy="626400"/>
          </a:xfrm>
          <a:prstGeom prst="roundRect">
            <a:avLst>
              <a:gd name="adj" fmla="val 16667"/>
            </a:avLst>
          </a:prstGeom>
          <a:solidFill>
            <a:srgbClr val="B6D7A8"/>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800"/>
              <a:buFont typeface="Arial"/>
              <a:buNone/>
            </a:pPr>
            <a:r>
              <a:rPr lang="tr-TR" sz="1800" b="0" i="0" u="none" strike="noStrike" cap="none">
                <a:solidFill>
                  <a:srgbClr val="741B47"/>
                </a:solidFill>
                <a:latin typeface="Montserrat SemiBold"/>
                <a:ea typeface="Montserrat SemiBold"/>
                <a:cs typeface="Montserrat SemiBold"/>
                <a:sym typeface="Montserrat SemiBold"/>
              </a:rPr>
              <a:t>Agile Manifesto</a:t>
            </a:r>
            <a:endParaRPr sz="1800" b="0" i="0" u="none" strike="noStrike" cap="none">
              <a:solidFill>
                <a:srgbClr val="741B47"/>
              </a:solidFill>
              <a:latin typeface="Montserrat SemiBold"/>
              <a:ea typeface="Montserrat SemiBold"/>
              <a:cs typeface="Montserrat SemiBold"/>
              <a:sym typeface="Montserrat SemiBold"/>
            </a:endParaRPr>
          </a:p>
        </p:txBody>
      </p:sp>
      <p:sp>
        <p:nvSpPr>
          <p:cNvPr id="492" name="Google Shape;492;p41"/>
          <p:cNvSpPr/>
          <p:nvPr/>
        </p:nvSpPr>
        <p:spPr>
          <a:xfrm>
            <a:off x="3256191" y="3390600"/>
            <a:ext cx="2631600" cy="626400"/>
          </a:xfrm>
          <a:prstGeom prst="roundRect">
            <a:avLst>
              <a:gd name="adj" fmla="val 16667"/>
            </a:avLst>
          </a:prstGeom>
          <a:solidFill>
            <a:srgbClr val="A2C4C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800"/>
              <a:buFont typeface="Arial"/>
              <a:buNone/>
            </a:pPr>
            <a:r>
              <a:rPr lang="tr-TR" sz="1800" b="0" i="0" u="none" strike="noStrike" cap="none">
                <a:solidFill>
                  <a:srgbClr val="741B47"/>
                </a:solidFill>
                <a:latin typeface="Montserrat SemiBold"/>
                <a:ea typeface="Montserrat SemiBold"/>
                <a:cs typeface="Montserrat SemiBold"/>
                <a:sym typeface="Montserrat SemiBold"/>
              </a:rPr>
              <a:t>Agile Principles</a:t>
            </a:r>
            <a:endParaRPr sz="1800" b="0" i="0" u="none" strike="noStrike" cap="none">
              <a:solidFill>
                <a:srgbClr val="741B47"/>
              </a:solidFill>
              <a:latin typeface="Montserrat SemiBold"/>
              <a:ea typeface="Montserrat SemiBold"/>
              <a:cs typeface="Montserrat SemiBold"/>
              <a:sym typeface="Montserrat SemiBold"/>
            </a:endParaRPr>
          </a:p>
        </p:txBody>
      </p:sp>
      <p:sp>
        <p:nvSpPr>
          <p:cNvPr id="493" name="Google Shape;493;p41"/>
          <p:cNvSpPr/>
          <p:nvPr/>
        </p:nvSpPr>
        <p:spPr>
          <a:xfrm>
            <a:off x="6234751" y="3390600"/>
            <a:ext cx="2631600" cy="626400"/>
          </a:xfrm>
          <a:prstGeom prst="roundRect">
            <a:avLst>
              <a:gd name="adj" fmla="val 16667"/>
            </a:avLst>
          </a:prstGeom>
          <a:solidFill>
            <a:srgbClr val="D9D2E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800"/>
              <a:buFont typeface="Arial"/>
              <a:buNone/>
            </a:pPr>
            <a:r>
              <a:rPr lang="tr-TR" sz="1800" b="0" i="0" u="none" strike="noStrike" cap="none">
                <a:solidFill>
                  <a:srgbClr val="741B47"/>
                </a:solidFill>
                <a:latin typeface="Montserrat SemiBold"/>
                <a:ea typeface="Montserrat SemiBold"/>
                <a:cs typeface="Montserrat SemiBold"/>
                <a:sym typeface="Montserrat SemiBold"/>
              </a:rPr>
              <a:t>Agile Alliance</a:t>
            </a:r>
            <a:endParaRPr sz="1800" b="0" i="0" u="none" strike="noStrike" cap="none">
              <a:solidFill>
                <a:srgbClr val="741B47"/>
              </a:solidFill>
              <a:latin typeface="Montserrat SemiBold"/>
              <a:ea typeface="Montserrat SemiBold"/>
              <a:cs typeface="Montserrat SemiBold"/>
              <a:sym typeface="Montserrat SemiBold"/>
            </a:endParaRPr>
          </a:p>
        </p:txBody>
      </p:sp>
      <p:pic>
        <p:nvPicPr>
          <p:cNvPr id="494" name="Google Shape;494;p41"/>
          <p:cNvPicPr preferRelativeResize="0"/>
          <p:nvPr/>
        </p:nvPicPr>
        <p:blipFill rotWithShape="1">
          <a:blip r:embed="rId3">
            <a:alphaModFix/>
          </a:blip>
          <a:srcRect/>
          <a:stretch/>
        </p:blipFill>
        <p:spPr>
          <a:xfrm>
            <a:off x="564590" y="1192254"/>
            <a:ext cx="2057725" cy="2057697"/>
          </a:xfrm>
          <a:prstGeom prst="rect">
            <a:avLst/>
          </a:prstGeom>
          <a:noFill/>
          <a:ln>
            <a:noFill/>
          </a:ln>
        </p:spPr>
      </p:pic>
      <p:pic>
        <p:nvPicPr>
          <p:cNvPr id="495" name="Google Shape;495;p41"/>
          <p:cNvPicPr preferRelativeResize="0"/>
          <p:nvPr/>
        </p:nvPicPr>
        <p:blipFill rotWithShape="1">
          <a:blip r:embed="rId4">
            <a:alphaModFix/>
          </a:blip>
          <a:srcRect/>
          <a:stretch/>
        </p:blipFill>
        <p:spPr>
          <a:xfrm>
            <a:off x="3600413" y="1192250"/>
            <a:ext cx="1943174" cy="1943174"/>
          </a:xfrm>
          <a:prstGeom prst="rect">
            <a:avLst/>
          </a:prstGeom>
          <a:noFill/>
          <a:ln>
            <a:noFill/>
          </a:ln>
        </p:spPr>
      </p:pic>
      <p:pic>
        <p:nvPicPr>
          <p:cNvPr id="496" name="Google Shape;496;p41"/>
          <p:cNvPicPr preferRelativeResize="0"/>
          <p:nvPr/>
        </p:nvPicPr>
        <p:blipFill rotWithShape="1">
          <a:blip r:embed="rId5">
            <a:alphaModFix/>
          </a:blip>
          <a:srcRect/>
          <a:stretch/>
        </p:blipFill>
        <p:spPr>
          <a:xfrm>
            <a:off x="6292325" y="800200"/>
            <a:ext cx="2516450" cy="2516450"/>
          </a:xfrm>
          <a:prstGeom prst="rect">
            <a:avLst/>
          </a:prstGeom>
          <a:noFill/>
          <a:ln>
            <a:noFill/>
          </a:ln>
        </p:spPr>
      </p:pic>
      <p:pic>
        <p:nvPicPr>
          <p:cNvPr id="497" name="Google Shape;497;p41">
            <a:hlinkClick r:id="rId6"/>
          </p:cNvPr>
          <p:cNvPicPr preferRelativeResize="0"/>
          <p:nvPr/>
        </p:nvPicPr>
        <p:blipFill rotWithShape="1">
          <a:blip r:embed="rId7">
            <a:alphaModFix/>
          </a:blip>
          <a:srcRect/>
          <a:stretch/>
        </p:blipFill>
        <p:spPr>
          <a:xfrm>
            <a:off x="0" y="4429125"/>
            <a:ext cx="9144000" cy="714375"/>
          </a:xfrm>
          <a:prstGeom prst="rect">
            <a:avLst/>
          </a:prstGeom>
          <a:noFill/>
          <a:ln>
            <a:noFill/>
          </a:ln>
        </p:spPr>
      </p:pic>
      <p:sp>
        <p:nvSpPr>
          <p:cNvPr id="498" name="Google Shape;498;p41">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2"/>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17</a:t>
            </a:fld>
            <a:endParaRPr/>
          </a:p>
        </p:txBody>
      </p:sp>
      <p:pic>
        <p:nvPicPr>
          <p:cNvPr id="504" name="Google Shape;504;p42"/>
          <p:cNvPicPr preferRelativeResize="0"/>
          <p:nvPr/>
        </p:nvPicPr>
        <p:blipFill rotWithShape="1">
          <a:blip r:embed="rId3">
            <a:alphaModFix/>
          </a:blip>
          <a:srcRect t="21837" b="3480"/>
          <a:stretch/>
        </p:blipFill>
        <p:spPr>
          <a:xfrm>
            <a:off x="598187" y="718575"/>
            <a:ext cx="7947625" cy="4187450"/>
          </a:xfrm>
          <a:prstGeom prst="rect">
            <a:avLst/>
          </a:prstGeom>
          <a:noFill/>
          <a:ln>
            <a:noFill/>
          </a:ln>
        </p:spPr>
      </p:pic>
      <p:sp>
        <p:nvSpPr>
          <p:cNvPr id="505" name="Google Shape;505;p42"/>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The Four Values of the Manifesto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3"/>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18</a:t>
            </a:fld>
            <a:endParaRPr/>
          </a:p>
        </p:txBody>
      </p:sp>
      <p:sp>
        <p:nvSpPr>
          <p:cNvPr id="511" name="Google Shape;511;p43"/>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Outlining the Four Values</a:t>
            </a:r>
            <a:endParaRPr sz="1400" b="0" i="0" u="none" strike="noStrike" cap="none">
              <a:solidFill>
                <a:srgbClr val="000000"/>
              </a:solidFill>
              <a:latin typeface="Arial"/>
              <a:ea typeface="Arial"/>
              <a:cs typeface="Arial"/>
              <a:sym typeface="Arial"/>
            </a:endParaRPr>
          </a:p>
        </p:txBody>
      </p:sp>
      <p:pic>
        <p:nvPicPr>
          <p:cNvPr id="512" name="Google Shape;512;p43"/>
          <p:cNvPicPr preferRelativeResize="0"/>
          <p:nvPr/>
        </p:nvPicPr>
        <p:blipFill rotWithShape="1">
          <a:blip r:embed="rId3">
            <a:alphaModFix/>
          </a:blip>
          <a:srcRect/>
          <a:stretch/>
        </p:blipFill>
        <p:spPr>
          <a:xfrm>
            <a:off x="3628475" y="2116212"/>
            <a:ext cx="3027276" cy="3027276"/>
          </a:xfrm>
          <a:prstGeom prst="rect">
            <a:avLst/>
          </a:prstGeom>
          <a:noFill/>
          <a:ln>
            <a:noFill/>
          </a:ln>
        </p:spPr>
      </p:pic>
      <p:pic>
        <p:nvPicPr>
          <p:cNvPr id="513" name="Google Shape;513;p43"/>
          <p:cNvPicPr preferRelativeResize="0"/>
          <p:nvPr/>
        </p:nvPicPr>
        <p:blipFill rotWithShape="1">
          <a:blip r:embed="rId4">
            <a:alphaModFix/>
          </a:blip>
          <a:srcRect/>
          <a:stretch/>
        </p:blipFill>
        <p:spPr>
          <a:xfrm>
            <a:off x="0" y="911225"/>
            <a:ext cx="1940100" cy="1940100"/>
          </a:xfrm>
          <a:prstGeom prst="rect">
            <a:avLst/>
          </a:prstGeom>
          <a:noFill/>
          <a:ln>
            <a:noFill/>
          </a:ln>
        </p:spPr>
      </p:pic>
      <p:sp>
        <p:nvSpPr>
          <p:cNvPr id="514" name="Google Shape;514;p43"/>
          <p:cNvSpPr txBox="1"/>
          <p:nvPr/>
        </p:nvSpPr>
        <p:spPr>
          <a:xfrm>
            <a:off x="1763575" y="975450"/>
            <a:ext cx="7245000" cy="260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700"/>
              <a:buFont typeface="Arial"/>
              <a:buNone/>
            </a:pPr>
            <a:r>
              <a:rPr lang="tr-TR" sz="3700" b="0" i="0" u="none" strike="noStrike" cap="none">
                <a:solidFill>
                  <a:srgbClr val="FFFFFF"/>
                </a:solidFill>
                <a:highlight>
                  <a:srgbClr val="FF0000"/>
                </a:highlight>
                <a:latin typeface="Montserrat SemiBold"/>
                <a:ea typeface="Montserrat SemiBold"/>
                <a:cs typeface="Montserrat SemiBold"/>
                <a:sym typeface="Montserrat SemiBold"/>
              </a:rPr>
              <a:t>Individuals and Interactions</a:t>
            </a:r>
            <a:r>
              <a:rPr lang="tr-TR" sz="3000" b="0" i="0" u="none" strike="noStrike" cap="none">
                <a:solidFill>
                  <a:srgbClr val="000000"/>
                </a:solidFill>
                <a:latin typeface="Montserrat SemiBold"/>
                <a:ea typeface="Montserrat SemiBold"/>
                <a:cs typeface="Montserrat SemiBold"/>
                <a:sym typeface="Montserrat SemiBold"/>
              </a:rPr>
              <a:t> </a:t>
            </a:r>
            <a:endParaRPr sz="3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000"/>
              <a:buFont typeface="Arial"/>
              <a:buNone/>
            </a:pPr>
            <a:r>
              <a:rPr lang="tr-TR" sz="3000" b="0" i="0" u="none" strike="noStrike" cap="none">
                <a:solidFill>
                  <a:srgbClr val="000000"/>
                </a:solidFill>
                <a:latin typeface="Montserrat SemiBold"/>
                <a:ea typeface="Montserrat SemiBold"/>
                <a:cs typeface="Montserrat SemiBold"/>
                <a:sym typeface="Montserrat SemiBold"/>
              </a:rPr>
              <a:t>over</a:t>
            </a:r>
            <a:endParaRPr sz="3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000"/>
              <a:buFont typeface="Arial"/>
              <a:buNone/>
            </a:pPr>
            <a:r>
              <a:rPr lang="tr-TR" sz="3000" b="0" i="0" u="none" strike="noStrike" cap="none">
                <a:solidFill>
                  <a:srgbClr val="000000"/>
                </a:solidFill>
                <a:latin typeface="Montserrat SemiBold"/>
                <a:ea typeface="Montserrat SemiBold"/>
                <a:cs typeface="Montserrat SemiBold"/>
                <a:sym typeface="Montserrat SemiBold"/>
              </a:rPr>
              <a:t>Processes and Tools</a:t>
            </a:r>
            <a:endParaRPr sz="30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44"/>
          <p:cNvPicPr preferRelativeResize="0"/>
          <p:nvPr/>
        </p:nvPicPr>
        <p:blipFill rotWithShape="1">
          <a:blip r:embed="rId3">
            <a:alphaModFix/>
          </a:blip>
          <a:srcRect/>
          <a:stretch/>
        </p:blipFill>
        <p:spPr>
          <a:xfrm>
            <a:off x="-55512" y="800200"/>
            <a:ext cx="2051124" cy="2051124"/>
          </a:xfrm>
          <a:prstGeom prst="rect">
            <a:avLst/>
          </a:prstGeom>
          <a:noFill/>
          <a:ln>
            <a:noFill/>
          </a:ln>
        </p:spPr>
      </p:pic>
      <p:sp>
        <p:nvSpPr>
          <p:cNvPr id="520" name="Google Shape;520;p44"/>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19</a:t>
            </a:fld>
            <a:endParaRPr/>
          </a:p>
        </p:txBody>
      </p:sp>
      <p:sp>
        <p:nvSpPr>
          <p:cNvPr id="521" name="Google Shape;521;p44"/>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Outlining the Four Values</a:t>
            </a:r>
            <a:endParaRPr sz="1400" b="0" i="0" u="none" strike="noStrike" cap="none">
              <a:solidFill>
                <a:srgbClr val="000000"/>
              </a:solidFill>
              <a:latin typeface="Arial"/>
              <a:ea typeface="Arial"/>
              <a:cs typeface="Arial"/>
              <a:sym typeface="Arial"/>
            </a:endParaRPr>
          </a:p>
        </p:txBody>
      </p:sp>
      <p:sp>
        <p:nvSpPr>
          <p:cNvPr id="522" name="Google Shape;522;p44"/>
          <p:cNvSpPr txBox="1"/>
          <p:nvPr/>
        </p:nvSpPr>
        <p:spPr>
          <a:xfrm>
            <a:off x="1763575" y="975450"/>
            <a:ext cx="7245000" cy="18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700"/>
              <a:buFont typeface="Arial"/>
              <a:buNone/>
            </a:pPr>
            <a:r>
              <a:rPr lang="tr-TR" sz="3700" b="0" i="0" u="none" strike="noStrike" cap="none">
                <a:solidFill>
                  <a:srgbClr val="FFFFFF"/>
                </a:solidFill>
                <a:highlight>
                  <a:srgbClr val="FF0000"/>
                </a:highlight>
                <a:latin typeface="Montserrat SemiBold"/>
                <a:ea typeface="Montserrat SemiBold"/>
                <a:cs typeface="Montserrat SemiBold"/>
                <a:sym typeface="Montserrat SemiBold"/>
              </a:rPr>
              <a:t>Working Software</a:t>
            </a:r>
            <a:r>
              <a:rPr lang="tr-TR" sz="3000" b="0" i="0" u="none" strike="noStrike" cap="none">
                <a:solidFill>
                  <a:srgbClr val="000000"/>
                </a:solidFill>
                <a:latin typeface="Montserrat SemiBold"/>
                <a:ea typeface="Montserrat SemiBold"/>
                <a:cs typeface="Montserrat SemiBold"/>
                <a:sym typeface="Montserrat SemiBold"/>
              </a:rPr>
              <a:t> </a:t>
            </a:r>
            <a:endParaRPr sz="3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000"/>
              <a:buFont typeface="Arial"/>
              <a:buNone/>
            </a:pPr>
            <a:r>
              <a:rPr lang="tr-TR" sz="3000" b="0" i="0" u="none" strike="noStrike" cap="none">
                <a:solidFill>
                  <a:srgbClr val="000000"/>
                </a:solidFill>
                <a:latin typeface="Montserrat SemiBold"/>
                <a:ea typeface="Montserrat SemiBold"/>
                <a:cs typeface="Montserrat SemiBold"/>
                <a:sym typeface="Montserrat SemiBold"/>
              </a:rPr>
              <a:t>over</a:t>
            </a:r>
            <a:endParaRPr sz="3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000"/>
              <a:buFont typeface="Arial"/>
              <a:buNone/>
            </a:pPr>
            <a:r>
              <a:rPr lang="tr-TR" sz="3000" b="0" i="0" u="none" strike="noStrike" cap="none">
                <a:solidFill>
                  <a:srgbClr val="000000"/>
                </a:solidFill>
                <a:latin typeface="Montserrat SemiBold"/>
                <a:ea typeface="Montserrat SemiBold"/>
                <a:cs typeface="Montserrat SemiBold"/>
                <a:sym typeface="Montserrat SemiBold"/>
              </a:rPr>
              <a:t>Comprehensive Documentation</a:t>
            </a:r>
            <a:endParaRPr sz="3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Montserrat SemiBold"/>
              <a:ea typeface="Montserrat SemiBold"/>
              <a:cs typeface="Montserrat SemiBold"/>
              <a:sym typeface="Montserrat SemiBold"/>
            </a:endParaRPr>
          </a:p>
        </p:txBody>
      </p:sp>
      <p:pic>
        <p:nvPicPr>
          <p:cNvPr id="523" name="Google Shape;523;p44"/>
          <p:cNvPicPr preferRelativeResize="0"/>
          <p:nvPr/>
        </p:nvPicPr>
        <p:blipFill rotWithShape="1">
          <a:blip r:embed="rId4">
            <a:alphaModFix/>
          </a:blip>
          <a:srcRect/>
          <a:stretch/>
        </p:blipFill>
        <p:spPr>
          <a:xfrm>
            <a:off x="3929176" y="2598075"/>
            <a:ext cx="2329487" cy="23295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6"/>
        <p:cNvGrpSpPr/>
        <p:nvPr/>
      </p:nvGrpSpPr>
      <p:grpSpPr>
        <a:xfrm>
          <a:off x="0" y="0"/>
          <a:ext cx="0" cy="0"/>
          <a:chOff x="0" y="0"/>
          <a:chExt cx="0" cy="0"/>
        </a:xfrm>
      </p:grpSpPr>
      <p:sp>
        <p:nvSpPr>
          <p:cNvPr id="127" name="Google Shape;127;p26"/>
          <p:cNvSpPr txBox="1"/>
          <p:nvPr/>
        </p:nvSpPr>
        <p:spPr>
          <a:xfrm>
            <a:off x="12600" y="670900"/>
            <a:ext cx="9144000" cy="22491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1100"/>
              </a:spcBef>
              <a:spcAft>
                <a:spcPts val="1100"/>
              </a:spcAft>
              <a:buClr>
                <a:srgbClr val="000000"/>
              </a:buClr>
              <a:buSzPts val="3400"/>
              <a:buFont typeface="Arial"/>
              <a:buNone/>
            </a:pPr>
            <a:r>
              <a:rPr lang="tr-TR" sz="3400" b="0" i="0" u="none" strike="noStrike" cap="none">
                <a:solidFill>
                  <a:srgbClr val="FFFFFF"/>
                </a:solidFill>
                <a:latin typeface="Raleway SemiBold"/>
                <a:ea typeface="Raleway SemiBold"/>
                <a:cs typeface="Raleway SemiBold"/>
                <a:sym typeface="Raleway SemiBold"/>
              </a:rPr>
              <a:t>Did you finish </a:t>
            </a:r>
            <a:br>
              <a:rPr lang="tr-TR" sz="3400" b="0" i="0" u="none" strike="noStrike" cap="none">
                <a:solidFill>
                  <a:srgbClr val="FFFFFF"/>
                </a:solidFill>
                <a:latin typeface="Raleway SemiBold"/>
                <a:ea typeface="Raleway SemiBold"/>
                <a:cs typeface="Raleway SemiBold"/>
                <a:sym typeface="Raleway SemiBold"/>
              </a:rPr>
            </a:br>
            <a:r>
              <a:rPr lang="tr-TR" sz="3400" b="0" i="0" u="none" strike="noStrike" cap="none">
                <a:solidFill>
                  <a:schemeClr val="lt1"/>
                </a:solidFill>
                <a:latin typeface="Raleway SemiBold"/>
                <a:ea typeface="Raleway SemiBold"/>
                <a:cs typeface="Raleway SemiBold"/>
                <a:sym typeface="Raleway SemiBold"/>
              </a:rPr>
              <a:t>Agile (What is Agile? &amp; Scrum Overview)</a:t>
            </a:r>
            <a:r>
              <a:rPr lang="tr-TR" sz="3400" b="0" i="0" u="none" strike="noStrike" cap="none">
                <a:solidFill>
                  <a:srgbClr val="FFFFFF"/>
                </a:solidFill>
                <a:latin typeface="Raleway SemiBold"/>
                <a:ea typeface="Raleway SemiBold"/>
                <a:cs typeface="Raleway SemiBold"/>
                <a:sym typeface="Raleway SemiBold"/>
              </a:rPr>
              <a:t> </a:t>
            </a:r>
            <a:br>
              <a:rPr lang="tr-TR" sz="3400" b="0" i="0" u="none" strike="noStrike" cap="none">
                <a:solidFill>
                  <a:srgbClr val="FFFFFF"/>
                </a:solidFill>
                <a:latin typeface="Raleway SemiBold"/>
                <a:ea typeface="Raleway SemiBold"/>
                <a:cs typeface="Raleway SemiBold"/>
                <a:sym typeface="Raleway SemiBold"/>
              </a:rPr>
            </a:br>
            <a:r>
              <a:rPr lang="tr-TR" sz="3400" b="0" i="0" u="none" strike="noStrike" cap="none">
                <a:solidFill>
                  <a:srgbClr val="FFFFFF"/>
                </a:solidFill>
                <a:latin typeface="Raleway SemiBold"/>
                <a:ea typeface="Raleway SemiBold"/>
                <a:cs typeface="Raleway SemiBold"/>
                <a:sym typeface="Raleway SemiBold"/>
              </a:rPr>
              <a:t>pre-class activity?</a:t>
            </a:r>
            <a:endParaRPr sz="3400" b="0" i="0" u="none" strike="noStrike" cap="none">
              <a:solidFill>
                <a:srgbClr val="FFFFFF"/>
              </a:solidFill>
              <a:latin typeface="Raleway SemiBold"/>
              <a:ea typeface="Raleway SemiBold"/>
              <a:cs typeface="Raleway SemiBold"/>
              <a:sym typeface="Raleway SemiBold"/>
            </a:endParaRPr>
          </a:p>
        </p:txBody>
      </p:sp>
      <p:pic>
        <p:nvPicPr>
          <p:cNvPr id="128" name="Google Shape;128;p26"/>
          <p:cNvPicPr preferRelativeResize="0"/>
          <p:nvPr/>
        </p:nvPicPr>
        <p:blipFill rotWithShape="1">
          <a:blip r:embed="rId3">
            <a:alphaModFix/>
          </a:blip>
          <a:srcRect/>
          <a:stretch/>
        </p:blipFill>
        <p:spPr>
          <a:xfrm>
            <a:off x="3805750" y="3013500"/>
            <a:ext cx="1532500" cy="1532500"/>
          </a:xfrm>
          <a:prstGeom prst="rect">
            <a:avLst/>
          </a:prstGeom>
          <a:noFill/>
          <a:ln>
            <a:noFill/>
          </a:ln>
        </p:spPr>
      </p:pic>
      <p:pic>
        <p:nvPicPr>
          <p:cNvPr id="129" name="Google Shape;129;p26">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130" name="Google Shape;130;p26">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27"/>
        <p:cNvGrpSpPr/>
        <p:nvPr/>
      </p:nvGrpSpPr>
      <p:grpSpPr>
        <a:xfrm>
          <a:off x="0" y="0"/>
          <a:ext cx="0" cy="0"/>
          <a:chOff x="0" y="0"/>
          <a:chExt cx="0" cy="0"/>
        </a:xfrm>
      </p:grpSpPr>
      <p:sp>
        <p:nvSpPr>
          <p:cNvPr id="528" name="Google Shape;528;p45"/>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9" name="Google Shape;529;p45">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530" name="Google Shape;530;p4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5"/>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2" name="Google Shape;532;p45"/>
          <p:cNvPicPr preferRelativeResize="0"/>
          <p:nvPr/>
        </p:nvPicPr>
        <p:blipFill rotWithShape="1">
          <a:blip r:embed="rId6">
            <a:alphaModFix/>
          </a:blip>
          <a:srcRect/>
          <a:stretch/>
        </p:blipFill>
        <p:spPr>
          <a:xfrm>
            <a:off x="3669328" y="331225"/>
            <a:ext cx="1805350" cy="1805350"/>
          </a:xfrm>
          <a:prstGeom prst="rect">
            <a:avLst/>
          </a:prstGeom>
          <a:noFill/>
          <a:ln>
            <a:noFill/>
          </a:ln>
        </p:spPr>
      </p:pic>
      <p:sp>
        <p:nvSpPr>
          <p:cNvPr id="533" name="Google Shape;533;p45"/>
          <p:cNvSpPr txBox="1">
            <a:spLocks noGrp="1"/>
          </p:cNvSpPr>
          <p:nvPr>
            <p:ph type="title"/>
          </p:nvPr>
        </p:nvSpPr>
        <p:spPr>
          <a:xfrm>
            <a:off x="848025" y="2667000"/>
            <a:ext cx="5384400" cy="135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tr-TR" sz="2400">
                <a:solidFill>
                  <a:srgbClr val="0A3534"/>
                </a:solidFill>
                <a:latin typeface="Proxima Nova Semibold"/>
                <a:ea typeface="Proxima Nova Semibold"/>
                <a:cs typeface="Proxima Nova Semibold"/>
                <a:sym typeface="Proxima Nova Semibold"/>
              </a:rPr>
              <a:t>Agile approaches can only be applied in software development, you can not use them for other types of products.</a:t>
            </a:r>
            <a:endParaRPr sz="2400">
              <a:solidFill>
                <a:srgbClr val="0A3534"/>
              </a:solidFill>
              <a:latin typeface="Proxima Nova Semibold"/>
              <a:ea typeface="Proxima Nova Semibold"/>
              <a:cs typeface="Proxima Nova Semibold"/>
              <a:sym typeface="Proxima Nova Semibold"/>
            </a:endParaRPr>
          </a:p>
        </p:txBody>
      </p:sp>
      <p:pic>
        <p:nvPicPr>
          <p:cNvPr id="534" name="Google Shape;534;p45"/>
          <p:cNvPicPr preferRelativeResize="0"/>
          <p:nvPr/>
        </p:nvPicPr>
        <p:blipFill rotWithShape="1">
          <a:blip r:embed="rId7">
            <a:alphaModFix/>
          </a:blip>
          <a:srcRect/>
          <a:stretch/>
        </p:blipFill>
        <p:spPr>
          <a:xfrm>
            <a:off x="6308050" y="2443675"/>
            <a:ext cx="1805350" cy="1805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46"/>
          <p:cNvPicPr preferRelativeResize="0"/>
          <p:nvPr/>
        </p:nvPicPr>
        <p:blipFill rotWithShape="1">
          <a:blip r:embed="rId3">
            <a:alphaModFix/>
          </a:blip>
          <a:srcRect/>
          <a:stretch/>
        </p:blipFill>
        <p:spPr>
          <a:xfrm>
            <a:off x="4044725" y="2689950"/>
            <a:ext cx="2098400" cy="2098400"/>
          </a:xfrm>
          <a:prstGeom prst="rect">
            <a:avLst/>
          </a:prstGeom>
          <a:noFill/>
          <a:ln>
            <a:noFill/>
          </a:ln>
        </p:spPr>
      </p:pic>
      <p:pic>
        <p:nvPicPr>
          <p:cNvPr id="540" name="Google Shape;540;p46"/>
          <p:cNvPicPr preferRelativeResize="0"/>
          <p:nvPr/>
        </p:nvPicPr>
        <p:blipFill rotWithShape="1">
          <a:blip r:embed="rId4">
            <a:alphaModFix/>
          </a:blip>
          <a:srcRect/>
          <a:stretch/>
        </p:blipFill>
        <p:spPr>
          <a:xfrm>
            <a:off x="0" y="800200"/>
            <a:ext cx="1940100" cy="1940100"/>
          </a:xfrm>
          <a:prstGeom prst="rect">
            <a:avLst/>
          </a:prstGeom>
          <a:noFill/>
          <a:ln>
            <a:noFill/>
          </a:ln>
        </p:spPr>
      </p:pic>
      <p:sp>
        <p:nvSpPr>
          <p:cNvPr id="541" name="Google Shape;541;p46"/>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21</a:t>
            </a:fld>
            <a:endParaRPr/>
          </a:p>
        </p:txBody>
      </p:sp>
      <p:sp>
        <p:nvSpPr>
          <p:cNvPr id="542" name="Google Shape;542;p46"/>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Outlining the Four Values</a:t>
            </a:r>
            <a:endParaRPr sz="1400" b="0" i="0" u="none" strike="noStrike" cap="none">
              <a:solidFill>
                <a:srgbClr val="000000"/>
              </a:solidFill>
              <a:latin typeface="Arial"/>
              <a:ea typeface="Arial"/>
              <a:cs typeface="Arial"/>
              <a:sym typeface="Arial"/>
            </a:endParaRPr>
          </a:p>
        </p:txBody>
      </p:sp>
      <p:sp>
        <p:nvSpPr>
          <p:cNvPr id="543" name="Google Shape;543;p46"/>
          <p:cNvSpPr txBox="1"/>
          <p:nvPr/>
        </p:nvSpPr>
        <p:spPr>
          <a:xfrm>
            <a:off x="1763575" y="975450"/>
            <a:ext cx="7245000" cy="17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700"/>
              <a:buFont typeface="Arial"/>
              <a:buNone/>
            </a:pPr>
            <a:r>
              <a:rPr lang="tr-TR" sz="3700" b="0" i="0" u="none" strike="noStrike" cap="none">
                <a:solidFill>
                  <a:srgbClr val="FFFFFF"/>
                </a:solidFill>
                <a:highlight>
                  <a:srgbClr val="FF0000"/>
                </a:highlight>
                <a:latin typeface="Montserrat SemiBold"/>
                <a:ea typeface="Montserrat SemiBold"/>
                <a:cs typeface="Montserrat SemiBold"/>
                <a:sym typeface="Montserrat SemiBold"/>
              </a:rPr>
              <a:t>Customer collaboration</a:t>
            </a:r>
            <a:r>
              <a:rPr lang="tr-TR" sz="3000" b="0" i="0" u="none" strike="noStrike" cap="none">
                <a:solidFill>
                  <a:srgbClr val="000000"/>
                </a:solidFill>
                <a:latin typeface="Montserrat SemiBold"/>
                <a:ea typeface="Montserrat SemiBold"/>
                <a:cs typeface="Montserrat SemiBold"/>
                <a:sym typeface="Montserrat SemiBold"/>
              </a:rPr>
              <a:t> </a:t>
            </a:r>
            <a:endParaRPr sz="3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000"/>
              <a:buFont typeface="Arial"/>
              <a:buNone/>
            </a:pPr>
            <a:r>
              <a:rPr lang="tr-TR" sz="3000" b="0" i="0" u="none" strike="noStrike" cap="none">
                <a:solidFill>
                  <a:srgbClr val="000000"/>
                </a:solidFill>
                <a:latin typeface="Montserrat SemiBold"/>
                <a:ea typeface="Montserrat SemiBold"/>
                <a:cs typeface="Montserrat SemiBold"/>
                <a:sym typeface="Montserrat SemiBold"/>
              </a:rPr>
              <a:t>over</a:t>
            </a:r>
            <a:endParaRPr sz="3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000"/>
              <a:buFont typeface="Arial"/>
              <a:buNone/>
            </a:pPr>
            <a:r>
              <a:rPr lang="tr-TR" sz="3000" b="0" i="0" u="none" strike="noStrike" cap="none">
                <a:solidFill>
                  <a:srgbClr val="000000"/>
                </a:solidFill>
                <a:latin typeface="Montserrat SemiBold"/>
                <a:ea typeface="Montserrat SemiBold"/>
                <a:cs typeface="Montserrat SemiBold"/>
                <a:sym typeface="Montserrat SemiBold"/>
              </a:rPr>
              <a:t>Contract Negotiation</a:t>
            </a:r>
            <a:endParaRPr sz="3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47"/>
          <p:cNvPicPr preferRelativeResize="0"/>
          <p:nvPr/>
        </p:nvPicPr>
        <p:blipFill rotWithShape="1">
          <a:blip r:embed="rId3">
            <a:alphaModFix/>
          </a:blip>
          <a:srcRect/>
          <a:stretch/>
        </p:blipFill>
        <p:spPr>
          <a:xfrm>
            <a:off x="0" y="800200"/>
            <a:ext cx="1940100" cy="1940100"/>
          </a:xfrm>
          <a:prstGeom prst="rect">
            <a:avLst/>
          </a:prstGeom>
          <a:noFill/>
          <a:ln>
            <a:noFill/>
          </a:ln>
        </p:spPr>
      </p:pic>
      <p:sp>
        <p:nvSpPr>
          <p:cNvPr id="549" name="Google Shape;549;p47"/>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22</a:t>
            </a:fld>
            <a:endParaRPr/>
          </a:p>
        </p:txBody>
      </p:sp>
      <p:sp>
        <p:nvSpPr>
          <p:cNvPr id="550" name="Google Shape;550;p47"/>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Outlining the Four Values</a:t>
            </a:r>
            <a:endParaRPr sz="1400" b="0" i="0" u="none" strike="noStrike" cap="none">
              <a:solidFill>
                <a:srgbClr val="000000"/>
              </a:solidFill>
              <a:latin typeface="Arial"/>
              <a:ea typeface="Arial"/>
              <a:cs typeface="Arial"/>
              <a:sym typeface="Arial"/>
            </a:endParaRPr>
          </a:p>
        </p:txBody>
      </p:sp>
      <p:sp>
        <p:nvSpPr>
          <p:cNvPr id="551" name="Google Shape;551;p47"/>
          <p:cNvSpPr txBox="1"/>
          <p:nvPr/>
        </p:nvSpPr>
        <p:spPr>
          <a:xfrm>
            <a:off x="1763575" y="975450"/>
            <a:ext cx="7245000" cy="17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700"/>
              <a:buFont typeface="Arial"/>
              <a:buNone/>
            </a:pPr>
            <a:r>
              <a:rPr lang="tr-TR" sz="3700" b="0" i="0" u="none" strike="noStrike" cap="none">
                <a:solidFill>
                  <a:srgbClr val="FFFFFF"/>
                </a:solidFill>
                <a:highlight>
                  <a:srgbClr val="FF0000"/>
                </a:highlight>
                <a:latin typeface="Montserrat SemiBold"/>
                <a:ea typeface="Montserrat SemiBold"/>
                <a:cs typeface="Montserrat SemiBold"/>
                <a:sym typeface="Montserrat SemiBold"/>
              </a:rPr>
              <a:t>Responding to change</a:t>
            </a:r>
            <a:r>
              <a:rPr lang="tr-TR" sz="3000" b="0" i="0" u="none" strike="noStrike" cap="none">
                <a:solidFill>
                  <a:srgbClr val="000000"/>
                </a:solidFill>
                <a:latin typeface="Montserrat SemiBold"/>
                <a:ea typeface="Montserrat SemiBold"/>
                <a:cs typeface="Montserrat SemiBold"/>
                <a:sym typeface="Montserrat SemiBold"/>
              </a:rPr>
              <a:t> </a:t>
            </a:r>
            <a:endParaRPr sz="3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000"/>
              <a:buFont typeface="Arial"/>
              <a:buNone/>
            </a:pPr>
            <a:r>
              <a:rPr lang="tr-TR" sz="3000" b="0" i="0" u="none" strike="noStrike" cap="none">
                <a:solidFill>
                  <a:srgbClr val="000000"/>
                </a:solidFill>
                <a:latin typeface="Montserrat SemiBold"/>
                <a:ea typeface="Montserrat SemiBold"/>
                <a:cs typeface="Montserrat SemiBold"/>
                <a:sym typeface="Montserrat SemiBold"/>
              </a:rPr>
              <a:t>over</a:t>
            </a:r>
            <a:endParaRPr sz="3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000"/>
              <a:buFont typeface="Arial"/>
              <a:buNone/>
            </a:pPr>
            <a:r>
              <a:rPr lang="tr-TR" sz="3000" b="0" i="0" u="none" strike="noStrike" cap="none">
                <a:solidFill>
                  <a:srgbClr val="000000"/>
                </a:solidFill>
                <a:latin typeface="Montserrat SemiBold"/>
                <a:ea typeface="Montserrat SemiBold"/>
                <a:cs typeface="Montserrat SemiBold"/>
                <a:sym typeface="Montserrat SemiBold"/>
              </a:rPr>
              <a:t>Following a Plan</a:t>
            </a:r>
            <a:endParaRPr sz="3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Montserrat SemiBold"/>
              <a:ea typeface="Montserrat SemiBold"/>
              <a:cs typeface="Montserrat SemiBold"/>
              <a:sym typeface="Montserrat SemiBold"/>
            </a:endParaRPr>
          </a:p>
        </p:txBody>
      </p:sp>
      <p:pic>
        <p:nvPicPr>
          <p:cNvPr id="552" name="Google Shape;552;p47"/>
          <p:cNvPicPr preferRelativeResize="0"/>
          <p:nvPr/>
        </p:nvPicPr>
        <p:blipFill rotWithShape="1">
          <a:blip r:embed="rId4">
            <a:alphaModFix/>
          </a:blip>
          <a:srcRect/>
          <a:stretch/>
        </p:blipFill>
        <p:spPr>
          <a:xfrm>
            <a:off x="2163950" y="2586200"/>
            <a:ext cx="4606301" cy="2432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556"/>
        <p:cNvGrpSpPr/>
        <p:nvPr/>
      </p:nvGrpSpPr>
      <p:grpSpPr>
        <a:xfrm>
          <a:off x="0" y="0"/>
          <a:ext cx="0" cy="0"/>
          <a:chOff x="0" y="0"/>
          <a:chExt cx="0" cy="0"/>
        </a:xfrm>
      </p:grpSpPr>
      <p:sp>
        <p:nvSpPr>
          <p:cNvPr id="557" name="Google Shape;557;p48"/>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8"/>
          <p:cNvSpPr txBox="1">
            <a:spLocks noGrp="1"/>
          </p:cNvSpPr>
          <p:nvPr>
            <p:ph type="title"/>
          </p:nvPr>
        </p:nvSpPr>
        <p:spPr>
          <a:xfrm>
            <a:off x="484800" y="1194025"/>
            <a:ext cx="8174400" cy="250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tr-TR" b="1">
                <a:solidFill>
                  <a:srgbClr val="990000"/>
                </a:solidFill>
                <a:latin typeface="Proxima Nova"/>
                <a:ea typeface="Proxima Nova"/>
                <a:cs typeface="Proxima Nova"/>
                <a:sym typeface="Proxima Nova"/>
              </a:rPr>
              <a:t>Individuals and interactions</a:t>
            </a:r>
            <a:r>
              <a:rPr lang="tr-TR" sz="2400">
                <a:solidFill>
                  <a:srgbClr val="0A3534"/>
                </a:solidFill>
                <a:latin typeface="Proxima Nova Semibold"/>
                <a:ea typeface="Proxima Nova Semibold"/>
                <a:cs typeface="Proxima Nova Semibold"/>
                <a:sym typeface="Proxima Nova Semibold"/>
              </a:rPr>
              <a:t> over processes and tools</a:t>
            </a:r>
            <a:endParaRPr sz="2400">
              <a:solidFill>
                <a:srgbClr val="0A3534"/>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Clr>
                <a:schemeClr val="dk1"/>
              </a:buClr>
              <a:buSzPts val="1100"/>
              <a:buFont typeface="Arial"/>
              <a:buNone/>
            </a:pPr>
            <a:r>
              <a:rPr lang="tr-TR" b="1">
                <a:solidFill>
                  <a:srgbClr val="990000"/>
                </a:solidFill>
                <a:latin typeface="Proxima Nova"/>
                <a:ea typeface="Proxima Nova"/>
                <a:cs typeface="Proxima Nova"/>
                <a:sym typeface="Proxima Nova"/>
              </a:rPr>
              <a:t>Working software</a:t>
            </a:r>
            <a:r>
              <a:rPr lang="tr-TR" sz="2400">
                <a:solidFill>
                  <a:srgbClr val="0A3534"/>
                </a:solidFill>
                <a:latin typeface="Proxima Nova Semibold"/>
                <a:ea typeface="Proxima Nova Semibold"/>
                <a:cs typeface="Proxima Nova Semibold"/>
                <a:sym typeface="Proxima Nova Semibold"/>
              </a:rPr>
              <a:t> over comprehensive documentation</a:t>
            </a:r>
            <a:endParaRPr sz="2400">
              <a:solidFill>
                <a:srgbClr val="0A3534"/>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Clr>
                <a:schemeClr val="dk1"/>
              </a:buClr>
              <a:buSzPts val="1100"/>
              <a:buFont typeface="Arial"/>
              <a:buNone/>
            </a:pPr>
            <a:r>
              <a:rPr lang="tr-TR" b="1">
                <a:solidFill>
                  <a:srgbClr val="990000"/>
                </a:solidFill>
                <a:latin typeface="Proxima Nova"/>
                <a:ea typeface="Proxima Nova"/>
                <a:cs typeface="Proxima Nova"/>
                <a:sym typeface="Proxima Nova"/>
              </a:rPr>
              <a:t>…………………………..  </a:t>
            </a:r>
            <a:r>
              <a:rPr lang="tr-TR" sz="2400">
                <a:solidFill>
                  <a:srgbClr val="0A3534"/>
                </a:solidFill>
                <a:latin typeface="Proxima Nova Semibold"/>
                <a:ea typeface="Proxima Nova Semibold"/>
                <a:cs typeface="Proxima Nova Semibold"/>
                <a:sym typeface="Proxima Nova Semibold"/>
              </a:rPr>
              <a:t>over contract negotiation</a:t>
            </a:r>
            <a:endParaRPr sz="2400">
              <a:solidFill>
                <a:srgbClr val="0A3534"/>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Clr>
                <a:schemeClr val="dk1"/>
              </a:buClr>
              <a:buSzPts val="1100"/>
              <a:buFont typeface="Arial"/>
              <a:buNone/>
            </a:pPr>
            <a:r>
              <a:rPr lang="tr-TR" b="1">
                <a:solidFill>
                  <a:srgbClr val="990000"/>
                </a:solidFill>
                <a:latin typeface="Proxima Nova"/>
                <a:ea typeface="Proxima Nova"/>
                <a:cs typeface="Proxima Nova"/>
                <a:sym typeface="Proxima Nova"/>
              </a:rPr>
              <a:t>Responding to change</a:t>
            </a:r>
            <a:r>
              <a:rPr lang="tr-TR" sz="2400">
                <a:solidFill>
                  <a:srgbClr val="0A3534"/>
                </a:solidFill>
                <a:latin typeface="Proxima Nova Semibold"/>
                <a:ea typeface="Proxima Nova Semibold"/>
                <a:cs typeface="Proxima Nova Semibold"/>
                <a:sym typeface="Proxima Nova Semibold"/>
              </a:rPr>
              <a:t> over following a plan</a:t>
            </a:r>
            <a:endParaRPr sz="2400">
              <a:solidFill>
                <a:srgbClr val="0A3534"/>
              </a:solidFill>
              <a:latin typeface="Proxima Nova Semibold"/>
              <a:ea typeface="Proxima Nova Semibold"/>
              <a:cs typeface="Proxima Nova Semibold"/>
              <a:sym typeface="Proxima Nova Semibold"/>
            </a:endParaRPr>
          </a:p>
        </p:txBody>
      </p:sp>
      <p:sp>
        <p:nvSpPr>
          <p:cNvPr id="559" name="Google Shape;559;p48"/>
          <p:cNvSpPr txBox="1"/>
          <p:nvPr/>
        </p:nvSpPr>
        <p:spPr>
          <a:xfrm>
            <a:off x="0" y="591925"/>
            <a:ext cx="9144000" cy="60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tr-TR" sz="2800" b="0" i="0" u="none" strike="noStrike" cap="none">
                <a:solidFill>
                  <a:srgbClr val="741B47"/>
                </a:solidFill>
                <a:highlight>
                  <a:srgbClr val="FFD966"/>
                </a:highlight>
                <a:latin typeface="Montserrat ExtraBold"/>
                <a:ea typeface="Montserrat ExtraBold"/>
                <a:cs typeface="Montserrat ExtraBold"/>
                <a:sym typeface="Montserrat ExtraBold"/>
              </a:rPr>
              <a:t>Manifesto for Agile Software Development</a:t>
            </a:r>
            <a:endParaRPr sz="2800" b="0" i="0" u="none" strike="noStrike" cap="none">
              <a:solidFill>
                <a:srgbClr val="741B47"/>
              </a:solidFill>
              <a:highlight>
                <a:srgbClr val="FFD966"/>
              </a:highlight>
              <a:latin typeface="Montserrat ExtraBold"/>
              <a:ea typeface="Montserrat ExtraBold"/>
              <a:cs typeface="Montserrat ExtraBold"/>
              <a:sym typeface="Montserrat ExtraBold"/>
            </a:endParaRPr>
          </a:p>
        </p:txBody>
      </p:sp>
      <p:pic>
        <p:nvPicPr>
          <p:cNvPr id="560" name="Google Shape;560;p48">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561" name="Google Shape;561;p4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9"/>
          <p:cNvSpPr txBox="1">
            <a:spLocks noGrp="1"/>
          </p:cNvSpPr>
          <p:nvPr>
            <p:ph type="ctrTitle"/>
          </p:nvPr>
        </p:nvSpPr>
        <p:spPr>
          <a:xfrm>
            <a:off x="1044350" y="2232451"/>
            <a:ext cx="4676700" cy="678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Agile Principles</a:t>
            </a:r>
            <a:endParaRPr/>
          </a:p>
        </p:txBody>
      </p:sp>
      <p:sp>
        <p:nvSpPr>
          <p:cNvPr id="567" name="Google Shape;567;p4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grpSp>
        <p:nvGrpSpPr>
          <p:cNvPr id="568" name="Google Shape;568;p49"/>
          <p:cNvGrpSpPr/>
          <p:nvPr/>
        </p:nvGrpSpPr>
        <p:grpSpPr>
          <a:xfrm>
            <a:off x="5435079" y="912423"/>
            <a:ext cx="3239723" cy="3318665"/>
            <a:chOff x="2270525" y="117216"/>
            <a:chExt cx="4650765" cy="4762722"/>
          </a:xfrm>
        </p:grpSpPr>
        <p:sp>
          <p:nvSpPr>
            <p:cNvPr id="569" name="Google Shape;569;p49"/>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 name="Google Shape;570;p49"/>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 name="Google Shape;571;p49"/>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49"/>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p49"/>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p49"/>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49"/>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 name="Google Shape;576;p49"/>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 name="Google Shape;577;p49"/>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 name="Google Shape;578;p49"/>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 name="Google Shape;579;p49"/>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 name="Google Shape;580;p49"/>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p49"/>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 name="Google Shape;582;p49"/>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3" name="Google Shape;583;p49"/>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 name="Google Shape;584;p49"/>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 name="Google Shape;585;p49"/>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6" name="Google Shape;586;p49"/>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 name="Google Shape;587;p49"/>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 name="Google Shape;588;p49"/>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p49"/>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90" name="Google Shape;590;p49"/>
            <p:cNvGrpSpPr/>
            <p:nvPr/>
          </p:nvGrpSpPr>
          <p:grpSpPr>
            <a:xfrm>
              <a:off x="4031993" y="117216"/>
              <a:ext cx="2889297" cy="3901793"/>
              <a:chOff x="5533368" y="1047716"/>
              <a:chExt cx="2889297" cy="3901793"/>
            </a:xfrm>
          </p:grpSpPr>
          <p:sp>
            <p:nvSpPr>
              <p:cNvPr id="591" name="Google Shape;591;p49"/>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 name="Google Shape;592;p49"/>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49"/>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49"/>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49"/>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49"/>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49"/>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49"/>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49"/>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49"/>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49"/>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49"/>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49"/>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49"/>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49"/>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49"/>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49"/>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49"/>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p49"/>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49"/>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49"/>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49"/>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p49"/>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49"/>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49"/>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49"/>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49"/>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9"/>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9"/>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49"/>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49"/>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49"/>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49"/>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49"/>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49"/>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49"/>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49"/>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p49"/>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49"/>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p49"/>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31" name="Google Shape;631;p49"/>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p49"/>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49"/>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 name="Google Shape;634;p49"/>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49"/>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49"/>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p49"/>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p49"/>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 name="Google Shape;639;p49"/>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p49"/>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 name="Google Shape;641;p49"/>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 name="Google Shape;642;p49"/>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 name="Google Shape;643;p49"/>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p49"/>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 name="Google Shape;645;p49"/>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6" name="Google Shape;646;p49"/>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 name="Google Shape;647;p49"/>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 name="Google Shape;648;p49"/>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 name="Google Shape;649;p49"/>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 name="Google Shape;650;p49"/>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 name="Google Shape;651;p49"/>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 name="Google Shape;652;p49"/>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 name="Google Shape;653;p49"/>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 name="Google Shape;654;p49"/>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p49"/>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 name="Google Shape;656;p49"/>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 name="Google Shape;657;p49"/>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 name="Google Shape;658;p49"/>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 name="Google Shape;659;p49"/>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60" name="Google Shape;660;p49"/>
            <p:cNvGrpSpPr/>
            <p:nvPr/>
          </p:nvGrpSpPr>
          <p:grpSpPr>
            <a:xfrm flipH="1">
              <a:off x="2865276" y="3434799"/>
              <a:ext cx="598186" cy="1340314"/>
              <a:chOff x="4210728" y="4525714"/>
              <a:chExt cx="546438" cy="1224366"/>
            </a:xfrm>
          </p:grpSpPr>
          <p:sp>
            <p:nvSpPr>
              <p:cNvPr id="661" name="Google Shape;661;p49"/>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2" name="Google Shape;662;p49"/>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 name="Google Shape;663;p49"/>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 name="Google Shape;664;p49"/>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 name="Google Shape;665;p49"/>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 name="Google Shape;666;p49"/>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49"/>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49"/>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p49"/>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p49"/>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 name="Google Shape;671;p49"/>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49"/>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p49"/>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25</a:t>
            </a:fld>
            <a:endParaRPr/>
          </a:p>
        </p:txBody>
      </p:sp>
      <p:sp>
        <p:nvSpPr>
          <p:cNvPr id="679" name="Google Shape;679;p50"/>
          <p:cNvSpPr txBox="1"/>
          <p:nvPr/>
        </p:nvSpPr>
        <p:spPr>
          <a:xfrm>
            <a:off x="431799" y="173800"/>
            <a:ext cx="6398491"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Agile Principles</a:t>
            </a:r>
            <a:endParaRPr sz="4000" b="0" i="0" u="none" strike="noStrike" cap="none">
              <a:solidFill>
                <a:srgbClr val="741B47"/>
              </a:solidFill>
              <a:latin typeface="Raleway Medium"/>
              <a:ea typeface="Raleway Medium"/>
              <a:cs typeface="Raleway Medium"/>
              <a:sym typeface="Raleway Medium"/>
            </a:endParaRPr>
          </a:p>
        </p:txBody>
      </p:sp>
      <p:sp>
        <p:nvSpPr>
          <p:cNvPr id="680" name="Google Shape;680;p50"/>
          <p:cNvSpPr/>
          <p:nvPr/>
        </p:nvSpPr>
        <p:spPr>
          <a:xfrm>
            <a:off x="-12" y="688950"/>
            <a:ext cx="4485900" cy="1943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Montserrat Medium"/>
                <a:ea typeface="Montserrat Medium"/>
                <a:cs typeface="Montserrat Medium"/>
                <a:sym typeface="Montserrat Medium"/>
              </a:rPr>
              <a:t>Our highest priority is to </a:t>
            </a:r>
            <a:r>
              <a:rPr lang="tr-TR" sz="1600" b="1" i="0" u="none" strike="noStrike" cap="none">
                <a:solidFill>
                  <a:srgbClr val="4C1130"/>
                </a:solidFill>
                <a:latin typeface="Montserrat"/>
                <a:ea typeface="Montserrat"/>
                <a:cs typeface="Montserrat"/>
                <a:sym typeface="Montserrat"/>
              </a:rPr>
              <a:t>satisfy the customer</a:t>
            </a:r>
            <a:r>
              <a:rPr lang="tr-TR" sz="1600" b="0" i="0" u="none" strike="noStrike" cap="none">
                <a:solidFill>
                  <a:srgbClr val="4C1130"/>
                </a:solidFill>
                <a:latin typeface="Montserrat Medium"/>
                <a:ea typeface="Montserrat Medium"/>
                <a:cs typeface="Montserrat Medium"/>
                <a:sym typeface="Montserrat Medium"/>
              </a:rPr>
              <a:t> through early and continuous delivery of valuable software.</a:t>
            </a:r>
            <a:endParaRPr sz="1600" b="0" i="0" u="none" strike="noStrike" cap="none">
              <a:solidFill>
                <a:srgbClr val="4C1130"/>
              </a:solidFill>
              <a:latin typeface="Montserrat Medium"/>
              <a:ea typeface="Montserrat Medium"/>
              <a:cs typeface="Montserrat Medium"/>
              <a:sym typeface="Montserrat Medium"/>
            </a:endParaRPr>
          </a:p>
        </p:txBody>
      </p:sp>
      <p:sp>
        <p:nvSpPr>
          <p:cNvPr id="681" name="Google Shape;681;p50"/>
          <p:cNvSpPr/>
          <p:nvPr/>
        </p:nvSpPr>
        <p:spPr>
          <a:xfrm>
            <a:off x="-12" y="2803644"/>
            <a:ext cx="4485900" cy="1877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lnSpc>
                <a:spcPct val="100000"/>
              </a:lnSpc>
              <a:spcBef>
                <a:spcPts val="0"/>
              </a:spcBef>
              <a:spcAft>
                <a:spcPts val="0"/>
              </a:spcAft>
              <a:buClr>
                <a:srgbClr val="000000"/>
              </a:buClr>
              <a:buSzPts val="1600"/>
              <a:buFont typeface="Arial"/>
              <a:buNone/>
            </a:pPr>
            <a:r>
              <a:rPr lang="tr-TR" sz="1600" b="1" i="0" u="none" strike="noStrike" cap="none">
                <a:solidFill>
                  <a:srgbClr val="4C1130"/>
                </a:solidFill>
                <a:latin typeface="Montserrat"/>
                <a:ea typeface="Montserrat"/>
                <a:cs typeface="Montserrat"/>
                <a:sym typeface="Montserrat"/>
              </a:rPr>
              <a:t>Deliver </a:t>
            </a:r>
            <a:r>
              <a:rPr lang="tr-TR" sz="1600" b="0" i="0" u="none" strike="noStrike" cap="none">
                <a:solidFill>
                  <a:srgbClr val="4C1130"/>
                </a:solidFill>
                <a:latin typeface="Montserrat Medium"/>
                <a:ea typeface="Montserrat Medium"/>
                <a:cs typeface="Montserrat Medium"/>
                <a:sym typeface="Montserrat Medium"/>
              </a:rPr>
              <a:t>working software </a:t>
            </a:r>
            <a:r>
              <a:rPr lang="tr-TR" sz="1600" b="1" i="0" u="none" strike="noStrike" cap="none">
                <a:solidFill>
                  <a:srgbClr val="4C1130"/>
                </a:solidFill>
                <a:latin typeface="Montserrat"/>
                <a:ea typeface="Montserrat"/>
                <a:cs typeface="Montserrat"/>
                <a:sym typeface="Montserrat"/>
              </a:rPr>
              <a:t>frequently</a:t>
            </a:r>
            <a:r>
              <a:rPr lang="tr-TR" sz="1600" b="0" i="0" u="none" strike="noStrike" cap="none">
                <a:solidFill>
                  <a:srgbClr val="4C1130"/>
                </a:solidFill>
                <a:latin typeface="Montserrat Medium"/>
                <a:ea typeface="Montserrat Medium"/>
                <a:cs typeface="Montserrat Medium"/>
                <a:sym typeface="Montserrat Medium"/>
              </a:rPr>
              <a:t>, from a couple of weeks to a couple of months, with a preference to the shorter timescale.</a:t>
            </a:r>
            <a:endParaRPr sz="1600" b="0" i="0" u="none" strike="noStrike" cap="none">
              <a:solidFill>
                <a:srgbClr val="4C1130"/>
              </a:solidFill>
              <a:latin typeface="Montserrat Medium"/>
              <a:ea typeface="Montserrat Medium"/>
              <a:cs typeface="Montserrat Medium"/>
              <a:sym typeface="Montserrat Medium"/>
            </a:endParaRPr>
          </a:p>
        </p:txBody>
      </p:sp>
      <p:sp>
        <p:nvSpPr>
          <p:cNvPr id="682" name="Google Shape;682;p50"/>
          <p:cNvSpPr/>
          <p:nvPr/>
        </p:nvSpPr>
        <p:spPr>
          <a:xfrm>
            <a:off x="4658114" y="688960"/>
            <a:ext cx="4485900" cy="1943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260000" lvl="0" indent="0" algn="l" rtl="0">
              <a:lnSpc>
                <a:spcPct val="100000"/>
              </a:lnSpc>
              <a:spcBef>
                <a:spcPts val="0"/>
              </a:spcBef>
              <a:spcAft>
                <a:spcPts val="0"/>
              </a:spcAft>
              <a:buClr>
                <a:srgbClr val="000000"/>
              </a:buClr>
              <a:buSzPts val="1600"/>
              <a:buFont typeface="Arial"/>
              <a:buNone/>
            </a:pPr>
            <a:r>
              <a:rPr lang="tr-TR" sz="1600" b="1" i="0" u="none" strike="noStrike" cap="none">
                <a:solidFill>
                  <a:srgbClr val="4C1130"/>
                </a:solidFill>
                <a:latin typeface="Montserrat"/>
                <a:ea typeface="Montserrat"/>
                <a:cs typeface="Montserrat"/>
                <a:sym typeface="Montserrat"/>
              </a:rPr>
              <a:t>Welcome changing</a:t>
            </a:r>
            <a:r>
              <a:rPr lang="tr-TR" sz="1600" b="0" i="0" u="none" strike="noStrike" cap="none">
                <a:solidFill>
                  <a:srgbClr val="4C1130"/>
                </a:solidFill>
                <a:latin typeface="Montserrat Medium"/>
                <a:ea typeface="Montserrat Medium"/>
                <a:cs typeface="Montserrat Medium"/>
                <a:sym typeface="Montserrat Medium"/>
              </a:rPr>
              <a:t> requirements, even late in development. Agile processes harness change for the customer's competitive advantage.</a:t>
            </a:r>
            <a:endParaRPr sz="1600" b="0" i="0" u="none" strike="noStrike" cap="none">
              <a:solidFill>
                <a:srgbClr val="4C1130"/>
              </a:solidFill>
              <a:latin typeface="Montserrat Medium"/>
              <a:ea typeface="Montserrat Medium"/>
              <a:cs typeface="Montserrat Medium"/>
              <a:sym typeface="Montserrat Medium"/>
            </a:endParaRPr>
          </a:p>
        </p:txBody>
      </p:sp>
      <p:sp>
        <p:nvSpPr>
          <p:cNvPr id="683" name="Google Shape;683;p50"/>
          <p:cNvSpPr/>
          <p:nvPr/>
        </p:nvSpPr>
        <p:spPr>
          <a:xfrm>
            <a:off x="4658112" y="2803351"/>
            <a:ext cx="4485900" cy="1877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Montserrat Medium"/>
                <a:ea typeface="Montserrat Medium"/>
                <a:cs typeface="Montserrat Medium"/>
                <a:sym typeface="Montserrat Medium"/>
              </a:rPr>
              <a:t>Business people and developers must</a:t>
            </a:r>
            <a:r>
              <a:rPr lang="tr-TR" sz="1600" b="1" i="0" u="none" strike="noStrike" cap="none">
                <a:solidFill>
                  <a:srgbClr val="4C1130"/>
                </a:solidFill>
                <a:latin typeface="Montserrat"/>
                <a:ea typeface="Montserrat"/>
                <a:cs typeface="Montserrat"/>
                <a:sym typeface="Montserrat"/>
              </a:rPr>
              <a:t> work</a:t>
            </a:r>
            <a:endParaRPr sz="1600" b="1" i="0" u="none" strike="noStrike" cap="none">
              <a:solidFill>
                <a:srgbClr val="4C1130"/>
              </a:solidFill>
              <a:latin typeface="Montserrat"/>
              <a:ea typeface="Montserrat"/>
              <a:cs typeface="Montserrat"/>
              <a:sym typeface="Montserrat"/>
            </a:endParaRPr>
          </a:p>
          <a:p>
            <a:pPr marL="360000" marR="1043999" lvl="0" indent="0" algn="l" rtl="0">
              <a:lnSpc>
                <a:spcPct val="100000"/>
              </a:lnSpc>
              <a:spcBef>
                <a:spcPts val="0"/>
              </a:spcBef>
              <a:spcAft>
                <a:spcPts val="0"/>
              </a:spcAft>
              <a:buClr>
                <a:srgbClr val="000000"/>
              </a:buClr>
              <a:buSzPts val="1600"/>
              <a:buFont typeface="Arial"/>
              <a:buNone/>
            </a:pPr>
            <a:r>
              <a:rPr lang="tr-TR" sz="1600" b="1" i="0" u="none" strike="noStrike" cap="none">
                <a:solidFill>
                  <a:srgbClr val="4C1130"/>
                </a:solidFill>
                <a:latin typeface="Montserrat"/>
                <a:ea typeface="Montserrat"/>
                <a:cs typeface="Montserrat"/>
                <a:sym typeface="Montserrat"/>
              </a:rPr>
              <a:t>together</a:t>
            </a:r>
            <a:r>
              <a:rPr lang="tr-TR" sz="1600" b="0" i="0" u="none" strike="noStrike" cap="none">
                <a:solidFill>
                  <a:srgbClr val="4C1130"/>
                </a:solidFill>
                <a:latin typeface="Montserrat Medium"/>
                <a:ea typeface="Montserrat Medium"/>
                <a:cs typeface="Montserrat Medium"/>
                <a:sym typeface="Montserrat Medium"/>
              </a:rPr>
              <a:t> daily throughout the project.</a:t>
            </a:r>
            <a:endParaRPr sz="1600" b="0" i="0" u="none" strike="noStrike" cap="none">
              <a:solidFill>
                <a:srgbClr val="4C1130"/>
              </a:solidFill>
              <a:latin typeface="Montserrat Medium"/>
              <a:ea typeface="Montserrat Medium"/>
              <a:cs typeface="Montserrat Medium"/>
              <a:sym typeface="Montserrat Medium"/>
            </a:endParaRPr>
          </a:p>
        </p:txBody>
      </p:sp>
      <p:sp>
        <p:nvSpPr>
          <p:cNvPr id="684" name="Google Shape;684;p50"/>
          <p:cNvSpPr txBox="1"/>
          <p:nvPr/>
        </p:nvSpPr>
        <p:spPr>
          <a:xfrm>
            <a:off x="91888" y="844450"/>
            <a:ext cx="3399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1</a:t>
            </a:r>
            <a:endParaRPr sz="3600" b="0" i="0" u="none" strike="noStrike" cap="none">
              <a:solidFill>
                <a:srgbClr val="990000"/>
              </a:solidFill>
              <a:latin typeface="Staatliches"/>
              <a:ea typeface="Staatliches"/>
              <a:cs typeface="Staatliches"/>
              <a:sym typeface="Staatliches"/>
            </a:endParaRPr>
          </a:p>
        </p:txBody>
      </p:sp>
      <p:sp>
        <p:nvSpPr>
          <p:cNvPr id="685" name="Google Shape;685;p50"/>
          <p:cNvSpPr txBox="1"/>
          <p:nvPr/>
        </p:nvSpPr>
        <p:spPr>
          <a:xfrm>
            <a:off x="4725638" y="844450"/>
            <a:ext cx="3399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2</a:t>
            </a:r>
            <a:endParaRPr sz="3600" b="0" i="0" u="none" strike="noStrike" cap="none">
              <a:solidFill>
                <a:srgbClr val="990000"/>
              </a:solidFill>
              <a:latin typeface="Staatliches"/>
              <a:ea typeface="Staatliches"/>
              <a:cs typeface="Staatliches"/>
              <a:sym typeface="Staatliches"/>
            </a:endParaRPr>
          </a:p>
        </p:txBody>
      </p:sp>
      <p:pic>
        <p:nvPicPr>
          <p:cNvPr id="686" name="Google Shape;686;p50"/>
          <p:cNvPicPr preferRelativeResize="0"/>
          <p:nvPr/>
        </p:nvPicPr>
        <p:blipFill rotWithShape="1">
          <a:blip r:embed="rId3">
            <a:alphaModFix/>
          </a:blip>
          <a:srcRect/>
          <a:stretch/>
        </p:blipFill>
        <p:spPr>
          <a:xfrm>
            <a:off x="3143063" y="1086900"/>
            <a:ext cx="1214550" cy="1214550"/>
          </a:xfrm>
          <a:prstGeom prst="rect">
            <a:avLst/>
          </a:prstGeom>
          <a:noFill/>
          <a:ln>
            <a:noFill/>
          </a:ln>
        </p:spPr>
      </p:pic>
      <p:pic>
        <p:nvPicPr>
          <p:cNvPr id="687" name="Google Shape;687;p50"/>
          <p:cNvPicPr preferRelativeResize="0"/>
          <p:nvPr/>
        </p:nvPicPr>
        <p:blipFill rotWithShape="1">
          <a:blip r:embed="rId4">
            <a:alphaModFix/>
          </a:blip>
          <a:srcRect/>
          <a:stretch/>
        </p:blipFill>
        <p:spPr>
          <a:xfrm>
            <a:off x="7565614" y="1083601"/>
            <a:ext cx="1578372" cy="1087800"/>
          </a:xfrm>
          <a:prstGeom prst="rect">
            <a:avLst/>
          </a:prstGeom>
          <a:noFill/>
          <a:ln>
            <a:noFill/>
          </a:ln>
        </p:spPr>
      </p:pic>
      <p:pic>
        <p:nvPicPr>
          <p:cNvPr id="688" name="Google Shape;688;p50"/>
          <p:cNvPicPr preferRelativeResize="0"/>
          <p:nvPr/>
        </p:nvPicPr>
        <p:blipFill rotWithShape="1">
          <a:blip r:embed="rId5">
            <a:alphaModFix/>
          </a:blip>
          <a:srcRect/>
          <a:stretch/>
        </p:blipFill>
        <p:spPr>
          <a:xfrm>
            <a:off x="3167225" y="3114625"/>
            <a:ext cx="1166225" cy="1166225"/>
          </a:xfrm>
          <a:prstGeom prst="rect">
            <a:avLst/>
          </a:prstGeom>
          <a:noFill/>
          <a:ln>
            <a:noFill/>
          </a:ln>
        </p:spPr>
      </p:pic>
      <p:sp>
        <p:nvSpPr>
          <p:cNvPr id="689" name="Google Shape;689;p50"/>
          <p:cNvSpPr txBox="1"/>
          <p:nvPr/>
        </p:nvSpPr>
        <p:spPr>
          <a:xfrm>
            <a:off x="91888" y="2928175"/>
            <a:ext cx="3399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3</a:t>
            </a:r>
            <a:endParaRPr sz="3600" b="0" i="0" u="none" strike="noStrike" cap="none">
              <a:solidFill>
                <a:srgbClr val="990000"/>
              </a:solidFill>
              <a:latin typeface="Staatliches"/>
              <a:ea typeface="Staatliches"/>
              <a:cs typeface="Staatliches"/>
              <a:sym typeface="Staatliches"/>
            </a:endParaRPr>
          </a:p>
        </p:txBody>
      </p:sp>
      <p:sp>
        <p:nvSpPr>
          <p:cNvPr id="690" name="Google Shape;690;p50"/>
          <p:cNvSpPr txBox="1"/>
          <p:nvPr/>
        </p:nvSpPr>
        <p:spPr>
          <a:xfrm>
            <a:off x="4725638" y="2928175"/>
            <a:ext cx="3399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4</a:t>
            </a:r>
            <a:endParaRPr sz="3600" b="0" i="0" u="none" strike="noStrike" cap="none">
              <a:solidFill>
                <a:srgbClr val="990000"/>
              </a:solidFill>
              <a:latin typeface="Staatliches"/>
              <a:ea typeface="Staatliches"/>
              <a:cs typeface="Staatliches"/>
              <a:sym typeface="Staatliches"/>
            </a:endParaRPr>
          </a:p>
        </p:txBody>
      </p:sp>
      <p:pic>
        <p:nvPicPr>
          <p:cNvPr id="691" name="Google Shape;691;p50"/>
          <p:cNvPicPr preferRelativeResize="0"/>
          <p:nvPr/>
        </p:nvPicPr>
        <p:blipFill rotWithShape="1">
          <a:blip r:embed="rId6">
            <a:alphaModFix/>
          </a:blip>
          <a:srcRect/>
          <a:stretch/>
        </p:blipFill>
        <p:spPr>
          <a:xfrm>
            <a:off x="7883000" y="3159387"/>
            <a:ext cx="1166225" cy="1166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26</a:t>
            </a:fld>
            <a:endParaRPr/>
          </a:p>
        </p:txBody>
      </p:sp>
      <p:sp>
        <p:nvSpPr>
          <p:cNvPr id="697" name="Google Shape;697;p51"/>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Agile Principles</a:t>
            </a:r>
            <a:endParaRPr sz="4000" b="0" i="0" u="none" strike="noStrike" cap="none">
              <a:solidFill>
                <a:srgbClr val="741B47"/>
              </a:solidFill>
              <a:latin typeface="Raleway Medium"/>
              <a:ea typeface="Raleway Medium"/>
              <a:cs typeface="Raleway Medium"/>
              <a:sym typeface="Raleway Medium"/>
            </a:endParaRPr>
          </a:p>
        </p:txBody>
      </p:sp>
      <p:sp>
        <p:nvSpPr>
          <p:cNvPr id="698" name="Google Shape;698;p51"/>
          <p:cNvSpPr/>
          <p:nvPr/>
        </p:nvSpPr>
        <p:spPr>
          <a:xfrm>
            <a:off x="-12" y="688950"/>
            <a:ext cx="4485900" cy="1943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15200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Montserrat Medium"/>
                <a:ea typeface="Montserrat Medium"/>
                <a:cs typeface="Montserrat Medium"/>
                <a:sym typeface="Montserrat Medium"/>
              </a:rPr>
              <a:t>Build projects around motivated individuals. Give them the environment and </a:t>
            </a:r>
            <a:r>
              <a:rPr lang="tr-TR" sz="1600" b="1" i="0" u="none" strike="noStrike" cap="none">
                <a:solidFill>
                  <a:srgbClr val="4C1130"/>
                </a:solidFill>
                <a:latin typeface="Montserrat"/>
                <a:ea typeface="Montserrat"/>
                <a:cs typeface="Montserrat"/>
                <a:sym typeface="Montserrat"/>
              </a:rPr>
              <a:t>support </a:t>
            </a:r>
            <a:r>
              <a:rPr lang="tr-TR" sz="1600" b="0" i="0" u="none" strike="noStrike" cap="none">
                <a:solidFill>
                  <a:srgbClr val="4C1130"/>
                </a:solidFill>
                <a:latin typeface="Montserrat Medium"/>
                <a:ea typeface="Montserrat Medium"/>
                <a:cs typeface="Montserrat Medium"/>
                <a:sym typeface="Montserrat Medium"/>
              </a:rPr>
              <a:t>they need, and </a:t>
            </a:r>
            <a:r>
              <a:rPr lang="tr-TR" sz="1600" b="1" i="0" u="none" strike="noStrike" cap="none">
                <a:solidFill>
                  <a:srgbClr val="4C1130"/>
                </a:solidFill>
                <a:latin typeface="Montserrat"/>
                <a:ea typeface="Montserrat"/>
                <a:cs typeface="Montserrat"/>
                <a:sym typeface="Montserrat"/>
              </a:rPr>
              <a:t>trust </a:t>
            </a:r>
            <a:r>
              <a:rPr lang="tr-TR" sz="1600" b="0" i="0" u="none" strike="noStrike" cap="none">
                <a:solidFill>
                  <a:srgbClr val="4C1130"/>
                </a:solidFill>
                <a:latin typeface="Montserrat Medium"/>
                <a:ea typeface="Montserrat Medium"/>
                <a:cs typeface="Montserrat Medium"/>
                <a:sym typeface="Montserrat Medium"/>
              </a:rPr>
              <a:t>them to get the job done.</a:t>
            </a:r>
            <a:endParaRPr sz="1600" b="0" i="0" u="none" strike="noStrike" cap="none">
              <a:solidFill>
                <a:srgbClr val="4C1130"/>
              </a:solidFill>
              <a:latin typeface="Montserrat Medium"/>
              <a:ea typeface="Montserrat Medium"/>
              <a:cs typeface="Montserrat Medium"/>
              <a:sym typeface="Montserrat Medium"/>
            </a:endParaRPr>
          </a:p>
        </p:txBody>
      </p:sp>
      <p:sp>
        <p:nvSpPr>
          <p:cNvPr id="699" name="Google Shape;699;p51"/>
          <p:cNvSpPr/>
          <p:nvPr/>
        </p:nvSpPr>
        <p:spPr>
          <a:xfrm>
            <a:off x="-12" y="2803644"/>
            <a:ext cx="4485900" cy="18777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lnSpc>
                <a:spcPct val="100000"/>
              </a:lnSpc>
              <a:spcBef>
                <a:spcPts val="0"/>
              </a:spcBef>
              <a:spcAft>
                <a:spcPts val="0"/>
              </a:spcAft>
              <a:buClr>
                <a:srgbClr val="000000"/>
              </a:buClr>
              <a:buSzPts val="1600"/>
              <a:buFont typeface="Arial"/>
              <a:buNone/>
            </a:pPr>
            <a:r>
              <a:rPr lang="tr-TR" sz="1600" b="1" i="0" u="none" strike="noStrike" cap="none">
                <a:solidFill>
                  <a:srgbClr val="4C1130"/>
                </a:solidFill>
                <a:latin typeface="Montserrat"/>
                <a:ea typeface="Montserrat"/>
                <a:cs typeface="Montserrat"/>
                <a:sym typeface="Montserrat"/>
              </a:rPr>
              <a:t>Working software</a:t>
            </a:r>
            <a:r>
              <a:rPr lang="tr-TR" sz="1600" b="0" i="0" u="none" strike="noStrike" cap="none">
                <a:solidFill>
                  <a:srgbClr val="4C1130"/>
                </a:solidFill>
                <a:latin typeface="Montserrat Medium"/>
                <a:ea typeface="Montserrat Medium"/>
                <a:cs typeface="Montserrat Medium"/>
                <a:sym typeface="Montserrat Medium"/>
              </a:rPr>
              <a:t> is the primary measure of progress.</a:t>
            </a:r>
            <a:endParaRPr sz="1600" b="0" i="0" u="none" strike="noStrike" cap="none">
              <a:solidFill>
                <a:srgbClr val="4C1130"/>
              </a:solidFill>
              <a:latin typeface="Montserrat Medium"/>
              <a:ea typeface="Montserrat Medium"/>
              <a:cs typeface="Montserrat Medium"/>
              <a:sym typeface="Montserrat Medium"/>
            </a:endParaRPr>
          </a:p>
        </p:txBody>
      </p:sp>
      <p:sp>
        <p:nvSpPr>
          <p:cNvPr id="700" name="Google Shape;700;p51"/>
          <p:cNvSpPr/>
          <p:nvPr/>
        </p:nvSpPr>
        <p:spPr>
          <a:xfrm>
            <a:off x="4658114" y="688960"/>
            <a:ext cx="4485900" cy="1943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15200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Montserrat Medium"/>
                <a:ea typeface="Montserrat Medium"/>
                <a:cs typeface="Montserrat Medium"/>
                <a:sym typeface="Montserrat Medium"/>
              </a:rPr>
              <a:t>The most efficient and effective method of conveying information to and within a development team is </a:t>
            </a:r>
            <a:r>
              <a:rPr lang="tr-TR" sz="1600" b="1" i="0" u="none" strike="noStrike" cap="none">
                <a:solidFill>
                  <a:srgbClr val="4C1130"/>
                </a:solidFill>
                <a:latin typeface="Montserrat"/>
                <a:ea typeface="Montserrat"/>
                <a:cs typeface="Montserrat"/>
                <a:sym typeface="Montserrat"/>
              </a:rPr>
              <a:t>face-to-face conversation</a:t>
            </a:r>
            <a:r>
              <a:rPr lang="tr-TR" sz="1600" b="0" i="0" u="none" strike="noStrike" cap="none">
                <a:solidFill>
                  <a:srgbClr val="4C1130"/>
                </a:solidFill>
                <a:latin typeface="Montserrat Medium"/>
                <a:ea typeface="Montserrat Medium"/>
                <a:cs typeface="Montserrat Medium"/>
                <a:sym typeface="Montserrat Medium"/>
              </a:rPr>
              <a:t>.</a:t>
            </a:r>
            <a:endParaRPr sz="1600" b="0" i="0" u="none" strike="noStrike" cap="none">
              <a:solidFill>
                <a:srgbClr val="4C1130"/>
              </a:solidFill>
              <a:latin typeface="Montserrat Medium"/>
              <a:ea typeface="Montserrat Medium"/>
              <a:cs typeface="Montserrat Medium"/>
              <a:sym typeface="Montserrat Medium"/>
            </a:endParaRPr>
          </a:p>
        </p:txBody>
      </p:sp>
      <p:sp>
        <p:nvSpPr>
          <p:cNvPr id="701" name="Google Shape;701;p51"/>
          <p:cNvSpPr/>
          <p:nvPr/>
        </p:nvSpPr>
        <p:spPr>
          <a:xfrm>
            <a:off x="4658112" y="2803351"/>
            <a:ext cx="4485900" cy="1877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Montserrat Medium"/>
                <a:ea typeface="Montserrat Medium"/>
                <a:cs typeface="Montserrat Medium"/>
                <a:sym typeface="Montserrat Medium"/>
              </a:rPr>
              <a:t>Agile processes promote </a:t>
            </a:r>
            <a:r>
              <a:rPr lang="tr-TR" sz="1600" b="1" i="0" u="none" strike="noStrike" cap="none">
                <a:solidFill>
                  <a:srgbClr val="4C1130"/>
                </a:solidFill>
                <a:latin typeface="Montserrat"/>
                <a:ea typeface="Montserrat"/>
                <a:cs typeface="Montserrat"/>
                <a:sym typeface="Montserrat"/>
              </a:rPr>
              <a:t>sustainable development</a:t>
            </a:r>
            <a:r>
              <a:rPr lang="tr-TR" sz="1600" b="0" i="0" u="none" strike="noStrike" cap="none">
                <a:solidFill>
                  <a:srgbClr val="4C1130"/>
                </a:solidFill>
                <a:latin typeface="Montserrat Medium"/>
                <a:ea typeface="Montserrat Medium"/>
                <a:cs typeface="Montserrat Medium"/>
                <a:sym typeface="Montserrat Medium"/>
              </a:rPr>
              <a:t>.</a:t>
            </a:r>
            <a:endParaRPr sz="1600" b="0" i="0" u="none" strike="noStrike" cap="none">
              <a:solidFill>
                <a:srgbClr val="4C1130"/>
              </a:solidFill>
              <a:latin typeface="Montserrat Medium"/>
              <a:ea typeface="Montserrat Medium"/>
              <a:cs typeface="Montserrat Medium"/>
              <a:sym typeface="Montserrat Medium"/>
            </a:endParaRPr>
          </a:p>
          <a:p>
            <a:pPr marL="360000" marR="1043999"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Montserrat Medium"/>
                <a:ea typeface="Montserrat Medium"/>
                <a:cs typeface="Montserrat Medium"/>
                <a:sym typeface="Montserrat Medium"/>
              </a:rPr>
              <a:t>The sponsors, developers, and users should be able</a:t>
            </a:r>
            <a:endParaRPr sz="1600" b="0" i="0" u="none" strike="noStrike" cap="none">
              <a:solidFill>
                <a:srgbClr val="4C1130"/>
              </a:solidFill>
              <a:latin typeface="Montserrat Medium"/>
              <a:ea typeface="Montserrat Medium"/>
              <a:cs typeface="Montserrat Medium"/>
              <a:sym typeface="Montserrat Medium"/>
            </a:endParaRPr>
          </a:p>
          <a:p>
            <a:pPr marL="360000" marR="1043999"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Montserrat Medium"/>
                <a:ea typeface="Montserrat Medium"/>
                <a:cs typeface="Montserrat Medium"/>
                <a:sym typeface="Montserrat Medium"/>
              </a:rPr>
              <a:t>to maintain a constant pace indefinitely.</a:t>
            </a:r>
            <a:endParaRPr sz="1600" b="0" i="0" u="none" strike="noStrike" cap="none">
              <a:solidFill>
                <a:srgbClr val="4C1130"/>
              </a:solidFill>
              <a:latin typeface="Montserrat Medium"/>
              <a:ea typeface="Montserrat Medium"/>
              <a:cs typeface="Montserrat Medium"/>
              <a:sym typeface="Montserrat Medium"/>
            </a:endParaRPr>
          </a:p>
        </p:txBody>
      </p:sp>
      <p:sp>
        <p:nvSpPr>
          <p:cNvPr id="702" name="Google Shape;702;p51"/>
          <p:cNvSpPr txBox="1"/>
          <p:nvPr/>
        </p:nvSpPr>
        <p:spPr>
          <a:xfrm>
            <a:off x="91888" y="844450"/>
            <a:ext cx="3399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5</a:t>
            </a:r>
            <a:endParaRPr sz="3600" b="0" i="0" u="none" strike="noStrike" cap="none">
              <a:solidFill>
                <a:srgbClr val="990000"/>
              </a:solidFill>
              <a:latin typeface="Staatliches"/>
              <a:ea typeface="Staatliches"/>
              <a:cs typeface="Staatliches"/>
              <a:sym typeface="Staatliches"/>
            </a:endParaRPr>
          </a:p>
        </p:txBody>
      </p:sp>
      <p:sp>
        <p:nvSpPr>
          <p:cNvPr id="703" name="Google Shape;703;p51"/>
          <p:cNvSpPr txBox="1"/>
          <p:nvPr/>
        </p:nvSpPr>
        <p:spPr>
          <a:xfrm>
            <a:off x="4725638" y="844450"/>
            <a:ext cx="3399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6</a:t>
            </a:r>
            <a:endParaRPr sz="3600" b="0" i="0" u="none" strike="noStrike" cap="none">
              <a:solidFill>
                <a:srgbClr val="990000"/>
              </a:solidFill>
              <a:latin typeface="Staatliches"/>
              <a:ea typeface="Staatliches"/>
              <a:cs typeface="Staatliches"/>
              <a:sym typeface="Staatliches"/>
            </a:endParaRPr>
          </a:p>
        </p:txBody>
      </p:sp>
      <p:sp>
        <p:nvSpPr>
          <p:cNvPr id="704" name="Google Shape;704;p51"/>
          <p:cNvSpPr txBox="1"/>
          <p:nvPr/>
        </p:nvSpPr>
        <p:spPr>
          <a:xfrm>
            <a:off x="91888" y="2928175"/>
            <a:ext cx="3399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7</a:t>
            </a:r>
            <a:endParaRPr sz="3600" b="0" i="0" u="none" strike="noStrike" cap="none">
              <a:solidFill>
                <a:srgbClr val="990000"/>
              </a:solidFill>
              <a:latin typeface="Staatliches"/>
              <a:ea typeface="Staatliches"/>
              <a:cs typeface="Staatliches"/>
              <a:sym typeface="Staatliches"/>
            </a:endParaRPr>
          </a:p>
        </p:txBody>
      </p:sp>
      <p:sp>
        <p:nvSpPr>
          <p:cNvPr id="705" name="Google Shape;705;p51"/>
          <p:cNvSpPr txBox="1"/>
          <p:nvPr/>
        </p:nvSpPr>
        <p:spPr>
          <a:xfrm>
            <a:off x="4725638" y="2928175"/>
            <a:ext cx="3399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8</a:t>
            </a:r>
            <a:endParaRPr sz="3600" b="0" i="0" u="none" strike="noStrike" cap="none">
              <a:solidFill>
                <a:srgbClr val="990000"/>
              </a:solidFill>
              <a:latin typeface="Staatliches"/>
              <a:ea typeface="Staatliches"/>
              <a:cs typeface="Staatliches"/>
              <a:sym typeface="Staatliches"/>
            </a:endParaRPr>
          </a:p>
        </p:txBody>
      </p:sp>
      <p:pic>
        <p:nvPicPr>
          <p:cNvPr id="706" name="Google Shape;706;p51"/>
          <p:cNvPicPr preferRelativeResize="0"/>
          <p:nvPr/>
        </p:nvPicPr>
        <p:blipFill rotWithShape="1">
          <a:blip r:embed="rId3">
            <a:alphaModFix/>
          </a:blip>
          <a:srcRect/>
          <a:stretch/>
        </p:blipFill>
        <p:spPr>
          <a:xfrm>
            <a:off x="3253875" y="1044474"/>
            <a:ext cx="1232025" cy="1232051"/>
          </a:xfrm>
          <a:prstGeom prst="rect">
            <a:avLst/>
          </a:prstGeom>
          <a:noFill/>
          <a:ln>
            <a:noFill/>
          </a:ln>
        </p:spPr>
      </p:pic>
      <p:pic>
        <p:nvPicPr>
          <p:cNvPr id="707" name="Google Shape;707;p51"/>
          <p:cNvPicPr preferRelativeResize="0"/>
          <p:nvPr/>
        </p:nvPicPr>
        <p:blipFill rotWithShape="1">
          <a:blip r:embed="rId4">
            <a:alphaModFix/>
          </a:blip>
          <a:srcRect/>
          <a:stretch/>
        </p:blipFill>
        <p:spPr>
          <a:xfrm>
            <a:off x="7912000" y="1044488"/>
            <a:ext cx="1232025" cy="1232025"/>
          </a:xfrm>
          <a:prstGeom prst="rect">
            <a:avLst/>
          </a:prstGeom>
          <a:noFill/>
          <a:ln>
            <a:noFill/>
          </a:ln>
        </p:spPr>
      </p:pic>
      <p:pic>
        <p:nvPicPr>
          <p:cNvPr id="708" name="Google Shape;708;p51"/>
          <p:cNvPicPr preferRelativeResize="0"/>
          <p:nvPr/>
        </p:nvPicPr>
        <p:blipFill rotWithShape="1">
          <a:blip r:embed="rId5">
            <a:alphaModFix/>
          </a:blip>
          <a:srcRect/>
          <a:stretch/>
        </p:blipFill>
        <p:spPr>
          <a:xfrm>
            <a:off x="3144200" y="3126187"/>
            <a:ext cx="1232025" cy="1232025"/>
          </a:xfrm>
          <a:prstGeom prst="rect">
            <a:avLst/>
          </a:prstGeom>
          <a:noFill/>
          <a:ln>
            <a:noFill/>
          </a:ln>
        </p:spPr>
      </p:pic>
      <p:pic>
        <p:nvPicPr>
          <p:cNvPr id="709" name="Google Shape;709;p51"/>
          <p:cNvPicPr preferRelativeResize="0"/>
          <p:nvPr/>
        </p:nvPicPr>
        <p:blipFill rotWithShape="1">
          <a:blip r:embed="rId6">
            <a:alphaModFix/>
          </a:blip>
          <a:srcRect/>
          <a:stretch/>
        </p:blipFill>
        <p:spPr>
          <a:xfrm>
            <a:off x="8048762" y="3213612"/>
            <a:ext cx="1057150" cy="1057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27</a:t>
            </a:fld>
            <a:endParaRPr/>
          </a:p>
        </p:txBody>
      </p:sp>
      <p:sp>
        <p:nvSpPr>
          <p:cNvPr id="715" name="Google Shape;715;p52"/>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Agile Principles</a:t>
            </a:r>
            <a:endParaRPr sz="4000" b="0" i="0" u="none" strike="noStrike" cap="none">
              <a:solidFill>
                <a:srgbClr val="741B47"/>
              </a:solidFill>
              <a:latin typeface="Raleway Medium"/>
              <a:ea typeface="Raleway Medium"/>
              <a:cs typeface="Raleway Medium"/>
              <a:sym typeface="Raleway Medium"/>
            </a:endParaRPr>
          </a:p>
        </p:txBody>
      </p:sp>
      <p:sp>
        <p:nvSpPr>
          <p:cNvPr id="716" name="Google Shape;716;p52"/>
          <p:cNvSpPr/>
          <p:nvPr/>
        </p:nvSpPr>
        <p:spPr>
          <a:xfrm>
            <a:off x="-12" y="688950"/>
            <a:ext cx="4485900" cy="1943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152000" lvl="0" indent="0" algn="l" rtl="0">
              <a:lnSpc>
                <a:spcPct val="100000"/>
              </a:lnSpc>
              <a:spcBef>
                <a:spcPts val="0"/>
              </a:spcBef>
              <a:spcAft>
                <a:spcPts val="0"/>
              </a:spcAft>
              <a:buClr>
                <a:srgbClr val="000000"/>
              </a:buClr>
              <a:buSzPts val="1600"/>
              <a:buFont typeface="Arial"/>
              <a:buNone/>
            </a:pPr>
            <a:r>
              <a:rPr lang="tr-TR" sz="1600" b="1" i="0" u="none" strike="noStrike" cap="none">
                <a:solidFill>
                  <a:srgbClr val="4C1130"/>
                </a:solidFill>
                <a:latin typeface="Montserrat"/>
                <a:ea typeface="Montserrat"/>
                <a:cs typeface="Montserrat"/>
                <a:sym typeface="Montserrat"/>
              </a:rPr>
              <a:t>Continuous attention</a:t>
            </a:r>
            <a:r>
              <a:rPr lang="tr-TR" sz="1600" b="0" i="0" u="none" strike="noStrike" cap="none">
                <a:solidFill>
                  <a:srgbClr val="4C1130"/>
                </a:solidFill>
                <a:latin typeface="Montserrat Medium"/>
                <a:ea typeface="Montserrat Medium"/>
                <a:cs typeface="Montserrat Medium"/>
                <a:sym typeface="Montserrat Medium"/>
              </a:rPr>
              <a:t> to technical excellence and good design enhances agility.</a:t>
            </a:r>
            <a:endParaRPr sz="1600" b="0" i="0" u="none" strike="noStrike" cap="none">
              <a:solidFill>
                <a:srgbClr val="4C1130"/>
              </a:solidFill>
              <a:latin typeface="Montserrat Medium"/>
              <a:ea typeface="Montserrat Medium"/>
              <a:cs typeface="Montserrat Medium"/>
              <a:sym typeface="Montserrat Medium"/>
            </a:endParaRPr>
          </a:p>
        </p:txBody>
      </p:sp>
      <p:sp>
        <p:nvSpPr>
          <p:cNvPr id="717" name="Google Shape;717;p52"/>
          <p:cNvSpPr/>
          <p:nvPr/>
        </p:nvSpPr>
        <p:spPr>
          <a:xfrm>
            <a:off x="-12" y="2803644"/>
            <a:ext cx="4485900" cy="1877700"/>
          </a:xfrm>
          <a:prstGeom prst="rect">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187999"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Montserrat Medium"/>
                <a:ea typeface="Montserrat Medium"/>
                <a:cs typeface="Montserrat Medium"/>
                <a:sym typeface="Montserrat Medium"/>
              </a:rPr>
              <a:t>The best architectures, requirements, and designs emerge from </a:t>
            </a:r>
            <a:r>
              <a:rPr lang="tr-TR" sz="1600" b="1" i="0" u="none" strike="noStrike" cap="none">
                <a:solidFill>
                  <a:srgbClr val="4C1130"/>
                </a:solidFill>
                <a:latin typeface="Montserrat"/>
                <a:ea typeface="Montserrat"/>
                <a:cs typeface="Montserrat"/>
                <a:sym typeface="Montserrat"/>
              </a:rPr>
              <a:t>self-organizing teams</a:t>
            </a:r>
            <a:r>
              <a:rPr lang="tr-TR" sz="1600" b="0" i="0" u="none" strike="noStrike" cap="none">
                <a:solidFill>
                  <a:srgbClr val="4C1130"/>
                </a:solidFill>
                <a:latin typeface="Montserrat Medium"/>
                <a:ea typeface="Montserrat Medium"/>
                <a:cs typeface="Montserrat Medium"/>
                <a:sym typeface="Montserrat Medium"/>
              </a:rPr>
              <a:t>.</a:t>
            </a:r>
            <a:endParaRPr sz="1600" b="0" i="0" u="none" strike="noStrike" cap="none">
              <a:solidFill>
                <a:srgbClr val="4C1130"/>
              </a:solidFill>
              <a:latin typeface="Montserrat Medium"/>
              <a:ea typeface="Montserrat Medium"/>
              <a:cs typeface="Montserrat Medium"/>
              <a:sym typeface="Montserrat Medium"/>
            </a:endParaRPr>
          </a:p>
        </p:txBody>
      </p:sp>
      <p:sp>
        <p:nvSpPr>
          <p:cNvPr id="718" name="Google Shape;718;p52"/>
          <p:cNvSpPr/>
          <p:nvPr/>
        </p:nvSpPr>
        <p:spPr>
          <a:xfrm>
            <a:off x="4658114" y="688960"/>
            <a:ext cx="4485900" cy="19431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187999" lvl="0" indent="0" algn="l" rtl="0">
              <a:lnSpc>
                <a:spcPct val="100000"/>
              </a:lnSpc>
              <a:spcBef>
                <a:spcPts val="0"/>
              </a:spcBef>
              <a:spcAft>
                <a:spcPts val="0"/>
              </a:spcAft>
              <a:buClr>
                <a:srgbClr val="000000"/>
              </a:buClr>
              <a:buSzPts val="1600"/>
              <a:buFont typeface="Arial"/>
              <a:buNone/>
            </a:pPr>
            <a:r>
              <a:rPr lang="tr-TR" sz="1600" b="1" i="0" u="none" strike="noStrike" cap="none">
                <a:solidFill>
                  <a:srgbClr val="4C1130"/>
                </a:solidFill>
                <a:latin typeface="Montserrat"/>
                <a:ea typeface="Montserrat"/>
                <a:cs typeface="Montserrat"/>
                <a:sym typeface="Montserrat"/>
              </a:rPr>
              <a:t>Simplicity</a:t>
            </a:r>
            <a:r>
              <a:rPr lang="tr-TR" sz="1600" b="0" i="0" u="none" strike="noStrike" cap="none">
                <a:solidFill>
                  <a:srgbClr val="4C1130"/>
                </a:solidFill>
                <a:latin typeface="Montserrat Medium"/>
                <a:ea typeface="Montserrat Medium"/>
                <a:cs typeface="Montserrat Medium"/>
                <a:sym typeface="Montserrat Medium"/>
              </a:rPr>
              <a:t>--the art of maximizing the amount of work not done--is essential.</a:t>
            </a:r>
            <a:endParaRPr sz="1600" b="0" i="0" u="none" strike="noStrike" cap="none">
              <a:solidFill>
                <a:srgbClr val="4C1130"/>
              </a:solidFill>
              <a:latin typeface="Montserrat Medium"/>
              <a:ea typeface="Montserrat Medium"/>
              <a:cs typeface="Montserrat Medium"/>
              <a:sym typeface="Montserrat Medium"/>
            </a:endParaRPr>
          </a:p>
        </p:txBody>
      </p:sp>
      <p:sp>
        <p:nvSpPr>
          <p:cNvPr id="719" name="Google Shape;719;p52"/>
          <p:cNvSpPr/>
          <p:nvPr/>
        </p:nvSpPr>
        <p:spPr>
          <a:xfrm>
            <a:off x="4658112" y="2803351"/>
            <a:ext cx="4485900" cy="18777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60000" marR="1043999"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Montserrat Medium"/>
                <a:ea typeface="Montserrat Medium"/>
                <a:cs typeface="Montserrat Medium"/>
                <a:sym typeface="Montserrat Medium"/>
              </a:rPr>
              <a:t>At regular intervals, the team </a:t>
            </a:r>
            <a:r>
              <a:rPr lang="tr-TR" sz="1600" b="1" i="0" u="none" strike="noStrike" cap="none">
                <a:solidFill>
                  <a:srgbClr val="4C1130"/>
                </a:solidFill>
                <a:latin typeface="Montserrat"/>
                <a:ea typeface="Montserrat"/>
                <a:cs typeface="Montserrat"/>
                <a:sym typeface="Montserrat"/>
              </a:rPr>
              <a:t>reflect</a:t>
            </a:r>
            <a:r>
              <a:rPr lang="tr-TR" sz="1600" b="0" i="0" u="none" strike="noStrike" cap="none">
                <a:solidFill>
                  <a:srgbClr val="4C1130"/>
                </a:solidFill>
                <a:latin typeface="Montserrat Medium"/>
                <a:ea typeface="Montserrat Medium"/>
                <a:cs typeface="Montserrat Medium"/>
                <a:sym typeface="Montserrat Medium"/>
              </a:rPr>
              <a:t>s on how</a:t>
            </a:r>
            <a:endParaRPr sz="1600" b="0" i="0" u="none" strike="noStrike" cap="none">
              <a:solidFill>
                <a:srgbClr val="4C1130"/>
              </a:solidFill>
              <a:latin typeface="Montserrat Medium"/>
              <a:ea typeface="Montserrat Medium"/>
              <a:cs typeface="Montserrat Medium"/>
              <a:sym typeface="Montserrat Medium"/>
            </a:endParaRPr>
          </a:p>
          <a:p>
            <a:pPr marL="360000" marR="1043999"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Montserrat Medium"/>
                <a:ea typeface="Montserrat Medium"/>
                <a:cs typeface="Montserrat Medium"/>
                <a:sym typeface="Montserrat Medium"/>
              </a:rPr>
              <a:t>to become more effective, then tunes and </a:t>
            </a:r>
            <a:r>
              <a:rPr lang="tr-TR" sz="1600" b="1" i="0" u="none" strike="noStrike" cap="none">
                <a:solidFill>
                  <a:srgbClr val="4C1130"/>
                </a:solidFill>
                <a:latin typeface="Montserrat"/>
                <a:ea typeface="Montserrat"/>
                <a:cs typeface="Montserrat"/>
                <a:sym typeface="Montserrat"/>
              </a:rPr>
              <a:t>adjust</a:t>
            </a:r>
            <a:r>
              <a:rPr lang="tr-TR" sz="1600" b="0" i="0" u="none" strike="noStrike" cap="none">
                <a:solidFill>
                  <a:srgbClr val="4C1130"/>
                </a:solidFill>
                <a:latin typeface="Montserrat Medium"/>
                <a:ea typeface="Montserrat Medium"/>
                <a:cs typeface="Montserrat Medium"/>
                <a:sym typeface="Montserrat Medium"/>
              </a:rPr>
              <a:t>s</a:t>
            </a:r>
            <a:endParaRPr sz="1600" b="0" i="0" u="none" strike="noStrike" cap="none">
              <a:solidFill>
                <a:srgbClr val="4C1130"/>
              </a:solidFill>
              <a:latin typeface="Montserrat Medium"/>
              <a:ea typeface="Montserrat Medium"/>
              <a:cs typeface="Montserrat Medium"/>
              <a:sym typeface="Montserrat Medium"/>
            </a:endParaRPr>
          </a:p>
          <a:p>
            <a:pPr marL="360000" marR="1043999"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Montserrat Medium"/>
                <a:ea typeface="Montserrat Medium"/>
                <a:cs typeface="Montserrat Medium"/>
                <a:sym typeface="Montserrat Medium"/>
              </a:rPr>
              <a:t>its behavior accordingly.</a:t>
            </a:r>
            <a:endParaRPr sz="1600" b="0" i="0" u="none" strike="noStrike" cap="none">
              <a:solidFill>
                <a:srgbClr val="4C1130"/>
              </a:solidFill>
              <a:latin typeface="Montserrat Medium"/>
              <a:ea typeface="Montserrat Medium"/>
              <a:cs typeface="Montserrat Medium"/>
              <a:sym typeface="Montserrat Medium"/>
            </a:endParaRPr>
          </a:p>
        </p:txBody>
      </p:sp>
      <p:sp>
        <p:nvSpPr>
          <p:cNvPr id="720" name="Google Shape;720;p52"/>
          <p:cNvSpPr txBox="1"/>
          <p:nvPr/>
        </p:nvSpPr>
        <p:spPr>
          <a:xfrm>
            <a:off x="91888" y="844450"/>
            <a:ext cx="3399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9</a:t>
            </a:r>
            <a:endParaRPr sz="3600" b="0" i="0" u="none" strike="noStrike" cap="none">
              <a:solidFill>
                <a:srgbClr val="990000"/>
              </a:solidFill>
              <a:latin typeface="Staatliches"/>
              <a:ea typeface="Staatliches"/>
              <a:cs typeface="Staatliches"/>
              <a:sym typeface="Staatliches"/>
            </a:endParaRPr>
          </a:p>
        </p:txBody>
      </p:sp>
      <p:sp>
        <p:nvSpPr>
          <p:cNvPr id="721" name="Google Shape;721;p52"/>
          <p:cNvSpPr txBox="1"/>
          <p:nvPr/>
        </p:nvSpPr>
        <p:spPr>
          <a:xfrm>
            <a:off x="4639100" y="844450"/>
            <a:ext cx="5130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10</a:t>
            </a:r>
            <a:endParaRPr sz="3600" b="0" i="0" u="none" strike="noStrike" cap="none">
              <a:solidFill>
                <a:srgbClr val="990000"/>
              </a:solidFill>
              <a:latin typeface="Staatliches"/>
              <a:ea typeface="Staatliches"/>
              <a:cs typeface="Staatliches"/>
              <a:sym typeface="Staatliches"/>
            </a:endParaRPr>
          </a:p>
        </p:txBody>
      </p:sp>
      <p:sp>
        <p:nvSpPr>
          <p:cNvPr id="722" name="Google Shape;722;p52"/>
          <p:cNvSpPr txBox="1"/>
          <p:nvPr/>
        </p:nvSpPr>
        <p:spPr>
          <a:xfrm>
            <a:off x="43873" y="2928175"/>
            <a:ext cx="3879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11</a:t>
            </a:r>
            <a:endParaRPr sz="3600" b="0" i="0" u="none" strike="noStrike" cap="none">
              <a:solidFill>
                <a:srgbClr val="990000"/>
              </a:solidFill>
              <a:latin typeface="Staatliches"/>
              <a:ea typeface="Staatliches"/>
              <a:cs typeface="Staatliches"/>
              <a:sym typeface="Staatliches"/>
            </a:endParaRPr>
          </a:p>
        </p:txBody>
      </p:sp>
      <p:sp>
        <p:nvSpPr>
          <p:cNvPr id="723" name="Google Shape;723;p52"/>
          <p:cNvSpPr txBox="1"/>
          <p:nvPr/>
        </p:nvSpPr>
        <p:spPr>
          <a:xfrm>
            <a:off x="4677650" y="2928175"/>
            <a:ext cx="564600" cy="72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990000"/>
                </a:solidFill>
                <a:latin typeface="Staatliches"/>
                <a:ea typeface="Staatliches"/>
                <a:cs typeface="Staatliches"/>
                <a:sym typeface="Staatliches"/>
              </a:rPr>
              <a:t>12</a:t>
            </a:r>
            <a:endParaRPr sz="3600" b="0" i="0" u="none" strike="noStrike" cap="none">
              <a:solidFill>
                <a:srgbClr val="990000"/>
              </a:solidFill>
              <a:latin typeface="Staatliches"/>
              <a:ea typeface="Staatliches"/>
              <a:cs typeface="Staatliches"/>
              <a:sym typeface="Staatliches"/>
            </a:endParaRPr>
          </a:p>
        </p:txBody>
      </p:sp>
      <p:pic>
        <p:nvPicPr>
          <p:cNvPr id="724" name="Google Shape;724;p52"/>
          <p:cNvPicPr preferRelativeResize="0"/>
          <p:nvPr/>
        </p:nvPicPr>
        <p:blipFill rotWithShape="1">
          <a:blip r:embed="rId3">
            <a:alphaModFix/>
          </a:blip>
          <a:srcRect/>
          <a:stretch/>
        </p:blipFill>
        <p:spPr>
          <a:xfrm>
            <a:off x="3039151" y="991964"/>
            <a:ext cx="1337075" cy="1337075"/>
          </a:xfrm>
          <a:prstGeom prst="rect">
            <a:avLst/>
          </a:prstGeom>
          <a:noFill/>
          <a:ln>
            <a:noFill/>
          </a:ln>
        </p:spPr>
      </p:pic>
      <p:pic>
        <p:nvPicPr>
          <p:cNvPr id="725" name="Google Shape;725;p52"/>
          <p:cNvPicPr preferRelativeResize="0"/>
          <p:nvPr/>
        </p:nvPicPr>
        <p:blipFill rotWithShape="1">
          <a:blip r:embed="rId4">
            <a:alphaModFix/>
          </a:blip>
          <a:srcRect/>
          <a:stretch/>
        </p:blipFill>
        <p:spPr>
          <a:xfrm>
            <a:off x="7668525" y="922763"/>
            <a:ext cx="1475475" cy="1475500"/>
          </a:xfrm>
          <a:prstGeom prst="rect">
            <a:avLst/>
          </a:prstGeom>
          <a:noFill/>
          <a:ln>
            <a:noFill/>
          </a:ln>
        </p:spPr>
      </p:pic>
      <p:pic>
        <p:nvPicPr>
          <p:cNvPr id="726" name="Google Shape;726;p52"/>
          <p:cNvPicPr preferRelativeResize="0"/>
          <p:nvPr/>
        </p:nvPicPr>
        <p:blipFill rotWithShape="1">
          <a:blip r:embed="rId5">
            <a:alphaModFix/>
          </a:blip>
          <a:srcRect/>
          <a:stretch/>
        </p:blipFill>
        <p:spPr>
          <a:xfrm>
            <a:off x="3039149" y="3073962"/>
            <a:ext cx="1337075" cy="1337075"/>
          </a:xfrm>
          <a:prstGeom prst="rect">
            <a:avLst/>
          </a:prstGeom>
          <a:noFill/>
          <a:ln>
            <a:noFill/>
          </a:ln>
        </p:spPr>
      </p:pic>
      <p:pic>
        <p:nvPicPr>
          <p:cNvPr id="727" name="Google Shape;727;p52"/>
          <p:cNvPicPr preferRelativeResize="0"/>
          <p:nvPr/>
        </p:nvPicPr>
        <p:blipFill rotWithShape="1">
          <a:blip r:embed="rId6">
            <a:alphaModFix/>
          </a:blip>
          <a:srcRect/>
          <a:stretch/>
        </p:blipFill>
        <p:spPr>
          <a:xfrm>
            <a:off x="7806951" y="3073664"/>
            <a:ext cx="1337075" cy="1337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53"/>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28</a:t>
            </a:fld>
            <a:endParaRPr/>
          </a:p>
        </p:txBody>
      </p:sp>
      <p:sp>
        <p:nvSpPr>
          <p:cNvPr id="733" name="Google Shape;733;p53"/>
          <p:cNvSpPr txBox="1"/>
          <p:nvPr/>
        </p:nvSpPr>
        <p:spPr>
          <a:xfrm>
            <a:off x="3820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12 Agile Principles</a:t>
            </a:r>
            <a:endParaRPr sz="4000" b="0" i="0" u="none" strike="noStrike" cap="none">
              <a:solidFill>
                <a:srgbClr val="741B47"/>
              </a:solidFill>
              <a:latin typeface="Raleway Medium"/>
              <a:ea typeface="Raleway Medium"/>
              <a:cs typeface="Raleway Medium"/>
              <a:sym typeface="Raleway Medium"/>
            </a:endParaRPr>
          </a:p>
        </p:txBody>
      </p:sp>
      <p:pic>
        <p:nvPicPr>
          <p:cNvPr id="734" name="Google Shape;734;p53"/>
          <p:cNvPicPr preferRelativeResize="0"/>
          <p:nvPr/>
        </p:nvPicPr>
        <p:blipFill rotWithShape="1">
          <a:blip r:embed="rId3">
            <a:alphaModFix/>
          </a:blip>
          <a:srcRect t="16107"/>
          <a:stretch/>
        </p:blipFill>
        <p:spPr>
          <a:xfrm>
            <a:off x="814488" y="689800"/>
            <a:ext cx="7515024" cy="4261000"/>
          </a:xfrm>
          <a:prstGeom prst="rect">
            <a:avLst/>
          </a:prstGeom>
          <a:noFill/>
          <a:ln>
            <a:noFill/>
          </a:ln>
        </p:spPr>
      </p:pic>
      <p:sp>
        <p:nvSpPr>
          <p:cNvPr id="735" name="Google Shape;735;p53">
            <a:hlinkClick r:id="rId4"/>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739"/>
        <p:cNvGrpSpPr/>
        <p:nvPr/>
      </p:nvGrpSpPr>
      <p:grpSpPr>
        <a:xfrm>
          <a:off x="0" y="0"/>
          <a:ext cx="0" cy="0"/>
          <a:chOff x="0" y="0"/>
          <a:chExt cx="0" cy="0"/>
        </a:xfrm>
      </p:grpSpPr>
      <p:sp>
        <p:nvSpPr>
          <p:cNvPr id="740" name="Google Shape;740;p54"/>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4"/>
          <p:cNvSpPr txBox="1">
            <a:spLocks noGrp="1"/>
          </p:cNvSpPr>
          <p:nvPr>
            <p:ph type="title"/>
          </p:nvPr>
        </p:nvSpPr>
        <p:spPr>
          <a:xfrm>
            <a:off x="1045525" y="1451050"/>
            <a:ext cx="3871500" cy="2500200"/>
          </a:xfrm>
          <a:prstGeom prst="rect">
            <a:avLst/>
          </a:prstGeom>
          <a:noFill/>
          <a:ln>
            <a:noFill/>
          </a:ln>
        </p:spPr>
        <p:txBody>
          <a:bodyPr spcFirstLastPara="1" wrap="square" lIns="91425" tIns="91425" rIns="91425" bIns="91425" anchor="ctr" anchorCtr="0">
            <a:noAutofit/>
          </a:bodyPr>
          <a:lstStyle/>
          <a:p>
            <a:pPr marL="457200" lvl="0" indent="-406400" algn="l" rtl="0">
              <a:lnSpc>
                <a:spcPct val="100000"/>
              </a:lnSpc>
              <a:spcBef>
                <a:spcPts val="0"/>
              </a:spcBef>
              <a:spcAft>
                <a:spcPts val="0"/>
              </a:spcAft>
              <a:buClr>
                <a:srgbClr val="0000FF"/>
              </a:buClr>
              <a:buSzPts val="2800"/>
              <a:buFont typeface="Proxima Nova"/>
              <a:buAutoNum type="alphaUcPeriod"/>
            </a:pPr>
            <a:r>
              <a:rPr lang="tr-TR" b="1">
                <a:solidFill>
                  <a:srgbClr val="0000FF"/>
                </a:solidFill>
                <a:latin typeface="Proxima Nova"/>
                <a:ea typeface="Proxima Nova"/>
                <a:cs typeface="Proxima Nova"/>
                <a:sym typeface="Proxima Nova"/>
              </a:rPr>
              <a:t>Satisfy the boss</a:t>
            </a:r>
            <a:endParaRPr b="1">
              <a:solidFill>
                <a:srgbClr val="0000FF"/>
              </a:solidFill>
              <a:latin typeface="Proxima Nova"/>
              <a:ea typeface="Proxima Nova"/>
              <a:cs typeface="Proxima Nova"/>
              <a:sym typeface="Proxima Nova"/>
            </a:endParaRPr>
          </a:p>
          <a:p>
            <a:pPr marL="457200" lvl="0" indent="-406400" algn="l" rtl="0">
              <a:lnSpc>
                <a:spcPct val="100000"/>
              </a:lnSpc>
              <a:spcBef>
                <a:spcPts val="0"/>
              </a:spcBef>
              <a:spcAft>
                <a:spcPts val="0"/>
              </a:spcAft>
              <a:buClr>
                <a:srgbClr val="0000FF"/>
              </a:buClr>
              <a:buSzPts val="2800"/>
              <a:buFont typeface="Proxima Nova"/>
              <a:buAutoNum type="alphaUcPeriod"/>
            </a:pPr>
            <a:r>
              <a:rPr lang="tr-TR" b="1">
                <a:solidFill>
                  <a:srgbClr val="0000FF"/>
                </a:solidFill>
                <a:latin typeface="Proxima Nova"/>
                <a:ea typeface="Proxima Nova"/>
                <a:cs typeface="Proxima Nova"/>
                <a:sym typeface="Proxima Nova"/>
              </a:rPr>
              <a:t>Welcome change</a:t>
            </a:r>
            <a:endParaRPr b="1">
              <a:solidFill>
                <a:srgbClr val="0000FF"/>
              </a:solidFill>
              <a:latin typeface="Proxima Nova"/>
              <a:ea typeface="Proxima Nova"/>
              <a:cs typeface="Proxima Nova"/>
              <a:sym typeface="Proxima Nova"/>
            </a:endParaRPr>
          </a:p>
          <a:p>
            <a:pPr marL="457200" lvl="0" indent="-406400" algn="l" rtl="0">
              <a:lnSpc>
                <a:spcPct val="100000"/>
              </a:lnSpc>
              <a:spcBef>
                <a:spcPts val="0"/>
              </a:spcBef>
              <a:spcAft>
                <a:spcPts val="0"/>
              </a:spcAft>
              <a:buClr>
                <a:srgbClr val="0000FF"/>
              </a:buClr>
              <a:buSzPts val="2800"/>
              <a:buFont typeface="Proxima Nova"/>
              <a:buAutoNum type="alphaUcPeriod"/>
            </a:pPr>
            <a:r>
              <a:rPr lang="tr-TR" b="1">
                <a:solidFill>
                  <a:srgbClr val="0000FF"/>
                </a:solidFill>
                <a:latin typeface="Proxima Nova"/>
                <a:ea typeface="Proxima Nova"/>
                <a:cs typeface="Proxima Nova"/>
                <a:sym typeface="Proxima Nova"/>
              </a:rPr>
              <a:t>Maintain simplicity</a:t>
            </a:r>
            <a:endParaRPr b="1">
              <a:solidFill>
                <a:srgbClr val="0000FF"/>
              </a:solidFill>
              <a:latin typeface="Proxima Nova"/>
              <a:ea typeface="Proxima Nova"/>
              <a:cs typeface="Proxima Nova"/>
              <a:sym typeface="Proxima Nova"/>
            </a:endParaRPr>
          </a:p>
          <a:p>
            <a:pPr marL="457200" lvl="0" indent="-406400" algn="l" rtl="0">
              <a:lnSpc>
                <a:spcPct val="100000"/>
              </a:lnSpc>
              <a:spcBef>
                <a:spcPts val="0"/>
              </a:spcBef>
              <a:spcAft>
                <a:spcPts val="0"/>
              </a:spcAft>
              <a:buClr>
                <a:srgbClr val="0000FF"/>
              </a:buClr>
              <a:buSzPts val="2800"/>
              <a:buFont typeface="Proxima Nova"/>
              <a:buAutoNum type="alphaUcPeriod"/>
            </a:pPr>
            <a:r>
              <a:rPr lang="tr-TR" b="1">
                <a:solidFill>
                  <a:srgbClr val="0000FF"/>
                </a:solidFill>
                <a:latin typeface="Proxima Nova"/>
                <a:ea typeface="Proxima Nova"/>
                <a:cs typeface="Proxima Nova"/>
                <a:sym typeface="Proxima Nova"/>
              </a:rPr>
              <a:t>Work together</a:t>
            </a:r>
            <a:endParaRPr>
              <a:solidFill>
                <a:srgbClr val="0000FF"/>
              </a:solidFill>
              <a:latin typeface="Proxima Nova Semibold"/>
              <a:ea typeface="Proxima Nova Semibold"/>
              <a:cs typeface="Proxima Nova Semibold"/>
              <a:sym typeface="Proxima Nova Semibold"/>
            </a:endParaRPr>
          </a:p>
        </p:txBody>
      </p:sp>
      <p:sp>
        <p:nvSpPr>
          <p:cNvPr id="742" name="Google Shape;742;p54"/>
          <p:cNvSpPr txBox="1"/>
          <p:nvPr/>
        </p:nvSpPr>
        <p:spPr>
          <a:xfrm>
            <a:off x="0" y="591925"/>
            <a:ext cx="9144000" cy="60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0" i="0" u="none" strike="noStrike" cap="none">
                <a:solidFill>
                  <a:srgbClr val="741B47"/>
                </a:solidFill>
                <a:highlight>
                  <a:srgbClr val="FFD966"/>
                </a:highlight>
                <a:latin typeface="Montserrat ExtraBold"/>
                <a:ea typeface="Montserrat ExtraBold"/>
                <a:cs typeface="Montserrat ExtraBold"/>
                <a:sym typeface="Montserrat ExtraBold"/>
              </a:rPr>
              <a:t>Which one is NOT an Agile Principle?</a:t>
            </a:r>
            <a:endParaRPr sz="3000" b="0" i="0" u="none" strike="noStrike" cap="none">
              <a:solidFill>
                <a:srgbClr val="741B47"/>
              </a:solidFill>
              <a:highlight>
                <a:srgbClr val="FFD966"/>
              </a:highlight>
              <a:latin typeface="Montserrat ExtraBold"/>
              <a:ea typeface="Montserrat ExtraBold"/>
              <a:cs typeface="Montserrat ExtraBold"/>
              <a:sym typeface="Montserrat ExtraBold"/>
            </a:endParaRPr>
          </a:p>
        </p:txBody>
      </p:sp>
      <p:pic>
        <p:nvPicPr>
          <p:cNvPr id="743" name="Google Shape;743;p54"/>
          <p:cNvPicPr preferRelativeResize="0"/>
          <p:nvPr/>
        </p:nvPicPr>
        <p:blipFill rotWithShape="1">
          <a:blip r:embed="rId3">
            <a:alphaModFix/>
          </a:blip>
          <a:srcRect/>
          <a:stretch/>
        </p:blipFill>
        <p:spPr>
          <a:xfrm>
            <a:off x="6122250" y="1682150"/>
            <a:ext cx="2037999" cy="2037999"/>
          </a:xfrm>
          <a:prstGeom prst="rect">
            <a:avLst/>
          </a:prstGeom>
          <a:noFill/>
          <a:ln>
            <a:noFill/>
          </a:ln>
        </p:spPr>
      </p:pic>
      <p:pic>
        <p:nvPicPr>
          <p:cNvPr id="744" name="Google Shape;744;p54">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745" name="Google Shape;745;p54">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34"/>
        <p:cNvGrpSpPr/>
        <p:nvPr/>
      </p:nvGrpSpPr>
      <p:grpSpPr>
        <a:xfrm>
          <a:off x="0" y="0"/>
          <a:ext cx="0" cy="0"/>
          <a:chOff x="0" y="0"/>
          <a:chExt cx="0" cy="0"/>
        </a:xfrm>
      </p:grpSpPr>
      <p:pic>
        <p:nvPicPr>
          <p:cNvPr id="135" name="Google Shape;135;p27"/>
          <p:cNvPicPr preferRelativeResize="0"/>
          <p:nvPr/>
        </p:nvPicPr>
        <p:blipFill rotWithShape="1">
          <a:blip r:embed="rId3">
            <a:alphaModFix/>
          </a:blip>
          <a:srcRect b="5023"/>
          <a:stretch/>
        </p:blipFill>
        <p:spPr>
          <a:xfrm>
            <a:off x="4978650" y="258200"/>
            <a:ext cx="4050500" cy="4885300"/>
          </a:xfrm>
          <a:prstGeom prst="rect">
            <a:avLst/>
          </a:prstGeom>
          <a:noFill/>
          <a:ln>
            <a:noFill/>
          </a:ln>
        </p:spPr>
      </p:pic>
      <p:sp>
        <p:nvSpPr>
          <p:cNvPr id="136" name="Google Shape;136;p27"/>
          <p:cNvSpPr txBox="1"/>
          <p:nvPr/>
        </p:nvSpPr>
        <p:spPr>
          <a:xfrm>
            <a:off x="500250" y="892825"/>
            <a:ext cx="4220100" cy="3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tr-TR" sz="3600" b="0" i="0" u="none" strike="noStrike" cap="none">
                <a:solidFill>
                  <a:srgbClr val="FFFFFF"/>
                </a:solidFill>
                <a:latin typeface="Proxima Nova Semibold"/>
                <a:ea typeface="Proxima Nova Semibold"/>
                <a:cs typeface="Proxima Nova Semibold"/>
                <a:sym typeface="Proxima Nova Semibold"/>
              </a:rPr>
              <a:t>Would you prefer to work on a project for a few weeks or to combine several projects together?</a:t>
            </a:r>
            <a:endParaRPr sz="3600" b="0" i="0" u="none" strike="noStrike" cap="none">
              <a:solidFill>
                <a:srgbClr val="FFFFFF"/>
              </a:solidFill>
              <a:latin typeface="Proxima Nova Semibold"/>
              <a:ea typeface="Proxima Nova Semibold"/>
              <a:cs typeface="Proxima Nova Semibold"/>
              <a:sym typeface="Proxima Nova Semibold"/>
            </a:endParaRPr>
          </a:p>
        </p:txBody>
      </p:sp>
      <p:pic>
        <p:nvPicPr>
          <p:cNvPr id="137" name="Google Shape;137;p27">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138" name="Google Shape;138;p27">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55"/>
          <p:cNvSpPr txBox="1">
            <a:spLocks noGrp="1"/>
          </p:cNvSpPr>
          <p:nvPr>
            <p:ph type="ctrTitle"/>
          </p:nvPr>
        </p:nvSpPr>
        <p:spPr>
          <a:xfrm>
            <a:off x="1076700" y="2016749"/>
            <a:ext cx="4676700" cy="1121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Overview of Agile Approach</a:t>
            </a:r>
            <a:endParaRPr/>
          </a:p>
        </p:txBody>
      </p:sp>
      <p:sp>
        <p:nvSpPr>
          <p:cNvPr id="751" name="Google Shape;751;p5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grpSp>
        <p:nvGrpSpPr>
          <p:cNvPr id="752" name="Google Shape;752;p55"/>
          <p:cNvGrpSpPr/>
          <p:nvPr/>
        </p:nvGrpSpPr>
        <p:grpSpPr>
          <a:xfrm>
            <a:off x="5435079" y="912423"/>
            <a:ext cx="3239723" cy="3318665"/>
            <a:chOff x="2270525" y="117216"/>
            <a:chExt cx="4650765" cy="4762722"/>
          </a:xfrm>
        </p:grpSpPr>
        <p:sp>
          <p:nvSpPr>
            <p:cNvPr id="753" name="Google Shape;753;p5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5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5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5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5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5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5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5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5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5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5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5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5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5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5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5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5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5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5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5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5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74" name="Google Shape;774;p55"/>
            <p:cNvGrpSpPr/>
            <p:nvPr/>
          </p:nvGrpSpPr>
          <p:grpSpPr>
            <a:xfrm>
              <a:off x="4031993" y="117216"/>
              <a:ext cx="2889297" cy="3901793"/>
              <a:chOff x="5533368" y="1047716"/>
              <a:chExt cx="2889297" cy="3901793"/>
            </a:xfrm>
          </p:grpSpPr>
          <p:sp>
            <p:nvSpPr>
              <p:cNvPr id="775" name="Google Shape;775;p5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5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5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5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5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5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5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5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5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p5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p5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p5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5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8" name="Google Shape;788;p5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9" name="Google Shape;789;p5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p5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5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p5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5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p5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5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5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5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5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5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5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5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5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5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5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5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5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5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5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5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5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5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5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5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5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15" name="Google Shape;815;p5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5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5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5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5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5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5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5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5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5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5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5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5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5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5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5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5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5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5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5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5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p5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p5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5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5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5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5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5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5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44" name="Google Shape;844;p55"/>
            <p:cNvGrpSpPr/>
            <p:nvPr/>
          </p:nvGrpSpPr>
          <p:grpSpPr>
            <a:xfrm flipH="1">
              <a:off x="2865276" y="3434799"/>
              <a:ext cx="598186" cy="1340314"/>
              <a:chOff x="4210728" y="4525714"/>
              <a:chExt cx="546438" cy="1224366"/>
            </a:xfrm>
          </p:grpSpPr>
          <p:sp>
            <p:nvSpPr>
              <p:cNvPr id="845" name="Google Shape;845;p5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5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5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5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5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5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5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5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5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5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5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 name="Google Shape;856;p5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 name="Google Shape;857;p5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56"/>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31</a:t>
            </a:fld>
            <a:endParaRPr/>
          </a:p>
        </p:txBody>
      </p:sp>
      <p:sp>
        <p:nvSpPr>
          <p:cNvPr id="863" name="Google Shape;863;p56"/>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800" b="0" i="0" u="none" strike="noStrike" cap="none">
                <a:solidFill>
                  <a:srgbClr val="741B47"/>
                </a:solidFill>
                <a:latin typeface="Raleway Medium"/>
                <a:ea typeface="Raleway Medium"/>
                <a:cs typeface="Raleway Medium"/>
                <a:sym typeface="Raleway Medium"/>
              </a:rPr>
              <a:t>Changes as a Result of Agile Values</a:t>
            </a:r>
            <a:endParaRPr sz="1200" b="0" i="0" u="none" strike="noStrike" cap="none">
              <a:solidFill>
                <a:srgbClr val="000000"/>
              </a:solidFill>
              <a:latin typeface="Arial"/>
              <a:ea typeface="Arial"/>
              <a:cs typeface="Arial"/>
              <a:sym typeface="Arial"/>
            </a:endParaRPr>
          </a:p>
        </p:txBody>
      </p:sp>
      <p:sp>
        <p:nvSpPr>
          <p:cNvPr id="864" name="Google Shape;864;p56"/>
          <p:cNvSpPr txBox="1"/>
          <p:nvPr/>
        </p:nvSpPr>
        <p:spPr>
          <a:xfrm>
            <a:off x="536700" y="843900"/>
            <a:ext cx="8070600" cy="107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0" i="0" u="none" strike="noStrike" cap="none">
                <a:solidFill>
                  <a:srgbClr val="0000FF"/>
                </a:solidFill>
                <a:latin typeface="Montserrat SemiBold"/>
                <a:ea typeface="Montserrat SemiBold"/>
                <a:cs typeface="Montserrat SemiBold"/>
                <a:sym typeface="Montserrat SemiBold"/>
              </a:rPr>
              <a:t>Agile approaches changed attitudes toward project management processes.</a:t>
            </a:r>
            <a:endParaRPr sz="3000" b="0" i="0" u="none" strike="noStrike" cap="none">
              <a:solidFill>
                <a:srgbClr val="0000FF"/>
              </a:solidFill>
              <a:latin typeface="Montserrat SemiBold"/>
              <a:ea typeface="Montserrat SemiBold"/>
              <a:cs typeface="Montserrat SemiBold"/>
              <a:sym typeface="Montserrat SemiBold"/>
            </a:endParaRPr>
          </a:p>
        </p:txBody>
      </p:sp>
      <p:pic>
        <p:nvPicPr>
          <p:cNvPr id="865" name="Google Shape;865;p56"/>
          <p:cNvPicPr preferRelativeResize="0"/>
          <p:nvPr/>
        </p:nvPicPr>
        <p:blipFill rotWithShape="1">
          <a:blip r:embed="rId3">
            <a:alphaModFix/>
          </a:blip>
          <a:srcRect/>
          <a:stretch/>
        </p:blipFill>
        <p:spPr>
          <a:xfrm>
            <a:off x="787075" y="2100525"/>
            <a:ext cx="1475850" cy="1475850"/>
          </a:xfrm>
          <a:prstGeom prst="rect">
            <a:avLst/>
          </a:prstGeom>
          <a:noFill/>
          <a:ln>
            <a:noFill/>
          </a:ln>
        </p:spPr>
      </p:pic>
      <p:pic>
        <p:nvPicPr>
          <p:cNvPr id="866" name="Google Shape;866;p56"/>
          <p:cNvPicPr preferRelativeResize="0"/>
          <p:nvPr/>
        </p:nvPicPr>
        <p:blipFill rotWithShape="1">
          <a:blip r:embed="rId3">
            <a:alphaModFix/>
          </a:blip>
          <a:srcRect/>
          <a:stretch/>
        </p:blipFill>
        <p:spPr>
          <a:xfrm>
            <a:off x="1640375" y="1800050"/>
            <a:ext cx="1475850" cy="1475850"/>
          </a:xfrm>
          <a:prstGeom prst="rect">
            <a:avLst/>
          </a:prstGeom>
          <a:noFill/>
          <a:ln>
            <a:noFill/>
          </a:ln>
        </p:spPr>
      </p:pic>
      <p:pic>
        <p:nvPicPr>
          <p:cNvPr id="867" name="Google Shape;867;p56"/>
          <p:cNvPicPr preferRelativeResize="0"/>
          <p:nvPr/>
        </p:nvPicPr>
        <p:blipFill rotWithShape="1">
          <a:blip r:embed="rId3">
            <a:alphaModFix/>
          </a:blip>
          <a:srcRect/>
          <a:stretch/>
        </p:blipFill>
        <p:spPr>
          <a:xfrm>
            <a:off x="1489425" y="2604525"/>
            <a:ext cx="1475850" cy="1475850"/>
          </a:xfrm>
          <a:prstGeom prst="rect">
            <a:avLst/>
          </a:prstGeom>
          <a:noFill/>
          <a:ln>
            <a:noFill/>
          </a:ln>
        </p:spPr>
      </p:pic>
      <p:pic>
        <p:nvPicPr>
          <p:cNvPr id="868" name="Google Shape;868;p56"/>
          <p:cNvPicPr preferRelativeResize="0"/>
          <p:nvPr/>
        </p:nvPicPr>
        <p:blipFill rotWithShape="1">
          <a:blip r:embed="rId3">
            <a:alphaModFix/>
          </a:blip>
          <a:srcRect/>
          <a:stretch/>
        </p:blipFill>
        <p:spPr>
          <a:xfrm>
            <a:off x="625350" y="2971175"/>
            <a:ext cx="1475850" cy="1475850"/>
          </a:xfrm>
          <a:prstGeom prst="rect">
            <a:avLst/>
          </a:prstGeom>
          <a:noFill/>
          <a:ln>
            <a:noFill/>
          </a:ln>
        </p:spPr>
      </p:pic>
      <p:pic>
        <p:nvPicPr>
          <p:cNvPr id="869" name="Google Shape;869;p56"/>
          <p:cNvPicPr preferRelativeResize="0"/>
          <p:nvPr/>
        </p:nvPicPr>
        <p:blipFill rotWithShape="1">
          <a:blip r:embed="rId3">
            <a:alphaModFix/>
          </a:blip>
          <a:srcRect/>
          <a:stretch/>
        </p:blipFill>
        <p:spPr>
          <a:xfrm>
            <a:off x="2338425" y="2257275"/>
            <a:ext cx="1475850" cy="1475850"/>
          </a:xfrm>
          <a:prstGeom prst="rect">
            <a:avLst/>
          </a:prstGeom>
          <a:noFill/>
          <a:ln>
            <a:noFill/>
          </a:ln>
        </p:spPr>
      </p:pic>
      <p:pic>
        <p:nvPicPr>
          <p:cNvPr id="870" name="Google Shape;870;p56"/>
          <p:cNvPicPr preferRelativeResize="0"/>
          <p:nvPr/>
        </p:nvPicPr>
        <p:blipFill rotWithShape="1">
          <a:blip r:embed="rId3">
            <a:alphaModFix/>
          </a:blip>
          <a:srcRect/>
          <a:stretch/>
        </p:blipFill>
        <p:spPr>
          <a:xfrm>
            <a:off x="2187425" y="3101300"/>
            <a:ext cx="1475850" cy="1475850"/>
          </a:xfrm>
          <a:prstGeom prst="rect">
            <a:avLst/>
          </a:prstGeom>
          <a:noFill/>
          <a:ln>
            <a:noFill/>
          </a:ln>
        </p:spPr>
      </p:pic>
      <p:pic>
        <p:nvPicPr>
          <p:cNvPr id="871" name="Google Shape;871;p56"/>
          <p:cNvPicPr preferRelativeResize="0"/>
          <p:nvPr/>
        </p:nvPicPr>
        <p:blipFill rotWithShape="1">
          <a:blip r:embed="rId4">
            <a:alphaModFix/>
          </a:blip>
          <a:srcRect/>
          <a:stretch/>
        </p:blipFill>
        <p:spPr>
          <a:xfrm>
            <a:off x="5682650" y="2141225"/>
            <a:ext cx="1246400" cy="1246400"/>
          </a:xfrm>
          <a:prstGeom prst="rect">
            <a:avLst/>
          </a:prstGeom>
          <a:noFill/>
          <a:ln>
            <a:noFill/>
          </a:ln>
        </p:spPr>
      </p:pic>
      <p:pic>
        <p:nvPicPr>
          <p:cNvPr id="872" name="Google Shape;872;p56"/>
          <p:cNvPicPr preferRelativeResize="0"/>
          <p:nvPr/>
        </p:nvPicPr>
        <p:blipFill rotWithShape="1">
          <a:blip r:embed="rId5">
            <a:alphaModFix/>
          </a:blip>
          <a:srcRect/>
          <a:stretch/>
        </p:blipFill>
        <p:spPr>
          <a:xfrm>
            <a:off x="5798263" y="3446347"/>
            <a:ext cx="1130775" cy="1130801"/>
          </a:xfrm>
          <a:prstGeom prst="rect">
            <a:avLst/>
          </a:prstGeom>
          <a:noFill/>
          <a:ln>
            <a:noFill/>
          </a:ln>
        </p:spPr>
      </p:pic>
      <p:sp>
        <p:nvSpPr>
          <p:cNvPr id="873" name="Google Shape;873;p56"/>
          <p:cNvSpPr/>
          <p:nvPr/>
        </p:nvSpPr>
        <p:spPr>
          <a:xfrm>
            <a:off x="959700" y="4410250"/>
            <a:ext cx="2458500" cy="468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Too much process</a:t>
            </a:r>
            <a:endParaRPr sz="1800" b="0" i="0" u="none" strike="noStrike" cap="none">
              <a:solidFill>
                <a:srgbClr val="000000"/>
              </a:solidFill>
              <a:latin typeface="Montserrat Medium"/>
              <a:ea typeface="Montserrat Medium"/>
              <a:cs typeface="Montserrat Medium"/>
              <a:sym typeface="Montserrat Medium"/>
            </a:endParaRPr>
          </a:p>
        </p:txBody>
      </p:sp>
      <p:sp>
        <p:nvSpPr>
          <p:cNvPr id="874" name="Google Shape;874;p56"/>
          <p:cNvSpPr txBox="1"/>
          <p:nvPr/>
        </p:nvSpPr>
        <p:spPr>
          <a:xfrm>
            <a:off x="7018175" y="2604150"/>
            <a:ext cx="1642800" cy="46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Problem</a:t>
            </a:r>
            <a:endParaRPr sz="1800" b="0" i="0" u="none" strike="noStrike" cap="none">
              <a:solidFill>
                <a:srgbClr val="000000"/>
              </a:solidFill>
              <a:latin typeface="Montserrat Medium"/>
              <a:ea typeface="Montserrat Medium"/>
              <a:cs typeface="Montserrat Medium"/>
              <a:sym typeface="Montserrat Medium"/>
            </a:endParaRPr>
          </a:p>
        </p:txBody>
      </p:sp>
      <p:sp>
        <p:nvSpPr>
          <p:cNvPr id="875" name="Google Shape;875;p56"/>
          <p:cNvSpPr txBox="1"/>
          <p:nvPr/>
        </p:nvSpPr>
        <p:spPr>
          <a:xfrm>
            <a:off x="7062850" y="3831175"/>
            <a:ext cx="1642800" cy="46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Solution</a:t>
            </a:r>
            <a:endParaRPr sz="1800" b="0" i="0" u="none" strike="noStrike" cap="none">
              <a:solidFill>
                <a:srgbClr val="000000"/>
              </a:solidFill>
              <a:latin typeface="Montserrat Medium"/>
              <a:ea typeface="Montserrat Medium"/>
              <a:cs typeface="Montserrat Medium"/>
              <a:sym typeface="Montserrat Medium"/>
            </a:endParaRPr>
          </a:p>
        </p:txBody>
      </p:sp>
      <p:sp>
        <p:nvSpPr>
          <p:cNvPr id="876" name="Google Shape;876;p56"/>
          <p:cNvSpPr/>
          <p:nvPr/>
        </p:nvSpPr>
        <p:spPr>
          <a:xfrm>
            <a:off x="5653563" y="3298050"/>
            <a:ext cx="1420200" cy="1427400"/>
          </a:xfrm>
          <a:prstGeom prst="mathMultiply">
            <a:avLst>
              <a:gd name="adj1" fmla="val 6304"/>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7" name="Google Shape;877;p56"/>
          <p:cNvPicPr preferRelativeResize="0"/>
          <p:nvPr/>
        </p:nvPicPr>
        <p:blipFill rotWithShape="1">
          <a:blip r:embed="rId6">
            <a:alphaModFix/>
          </a:blip>
          <a:srcRect/>
          <a:stretch/>
        </p:blipFill>
        <p:spPr>
          <a:xfrm>
            <a:off x="4246493" y="2971175"/>
            <a:ext cx="626400" cy="62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7"/>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32</a:t>
            </a:fld>
            <a:endParaRPr/>
          </a:p>
        </p:txBody>
      </p:sp>
      <p:sp>
        <p:nvSpPr>
          <p:cNvPr id="883" name="Google Shape;883;p57"/>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800" b="0" i="0" u="none" strike="noStrike" cap="none">
                <a:solidFill>
                  <a:srgbClr val="741B47"/>
                </a:solidFill>
                <a:latin typeface="Raleway Medium"/>
                <a:ea typeface="Raleway Medium"/>
                <a:cs typeface="Raleway Medium"/>
                <a:sym typeface="Raleway Medium"/>
              </a:rPr>
              <a:t>Changes as a Result of Agile Values</a:t>
            </a:r>
            <a:endParaRPr sz="1200" b="0" i="0" u="none" strike="noStrike" cap="none">
              <a:solidFill>
                <a:srgbClr val="000000"/>
              </a:solidFill>
              <a:latin typeface="Arial"/>
              <a:ea typeface="Arial"/>
              <a:cs typeface="Arial"/>
              <a:sym typeface="Arial"/>
            </a:endParaRPr>
          </a:p>
        </p:txBody>
      </p:sp>
      <p:sp>
        <p:nvSpPr>
          <p:cNvPr id="884" name="Google Shape;884;p57"/>
          <p:cNvSpPr txBox="1"/>
          <p:nvPr/>
        </p:nvSpPr>
        <p:spPr>
          <a:xfrm>
            <a:off x="536700" y="843900"/>
            <a:ext cx="8070600" cy="107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0" i="0" u="none" strike="noStrike" cap="none">
                <a:solidFill>
                  <a:srgbClr val="0000FF"/>
                </a:solidFill>
                <a:latin typeface="Montserrat SemiBold"/>
                <a:ea typeface="Montserrat SemiBold"/>
                <a:cs typeface="Montserrat SemiBold"/>
                <a:sym typeface="Montserrat SemiBold"/>
              </a:rPr>
              <a:t>Agile approaches changed attitudes toward knowledge workers.</a:t>
            </a:r>
            <a:endParaRPr sz="3000" b="0" i="0" u="none" strike="noStrike" cap="none">
              <a:solidFill>
                <a:srgbClr val="0000FF"/>
              </a:solidFill>
              <a:latin typeface="Montserrat SemiBold"/>
              <a:ea typeface="Montserrat SemiBold"/>
              <a:cs typeface="Montserrat SemiBold"/>
              <a:sym typeface="Montserrat SemiBold"/>
            </a:endParaRPr>
          </a:p>
        </p:txBody>
      </p:sp>
      <p:pic>
        <p:nvPicPr>
          <p:cNvPr id="885" name="Google Shape;885;p57"/>
          <p:cNvPicPr preferRelativeResize="0"/>
          <p:nvPr/>
        </p:nvPicPr>
        <p:blipFill rotWithShape="1">
          <a:blip r:embed="rId3">
            <a:alphaModFix/>
          </a:blip>
          <a:srcRect b="10394"/>
          <a:stretch/>
        </p:blipFill>
        <p:spPr>
          <a:xfrm>
            <a:off x="2571788" y="1917300"/>
            <a:ext cx="4000425" cy="30542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8"/>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33</a:t>
            </a:fld>
            <a:endParaRPr/>
          </a:p>
        </p:txBody>
      </p:sp>
      <p:sp>
        <p:nvSpPr>
          <p:cNvPr id="891" name="Google Shape;891;p58"/>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800" b="0" i="0" u="none" strike="noStrike" cap="none">
                <a:solidFill>
                  <a:srgbClr val="741B47"/>
                </a:solidFill>
                <a:latin typeface="Raleway Medium"/>
                <a:ea typeface="Raleway Medium"/>
                <a:cs typeface="Raleway Medium"/>
                <a:sym typeface="Raleway Medium"/>
              </a:rPr>
              <a:t>Changes as a Result of Agile Values</a:t>
            </a:r>
            <a:endParaRPr sz="1200" b="0" i="0" u="none" strike="noStrike" cap="none">
              <a:solidFill>
                <a:srgbClr val="000000"/>
              </a:solidFill>
              <a:latin typeface="Arial"/>
              <a:ea typeface="Arial"/>
              <a:cs typeface="Arial"/>
              <a:sym typeface="Arial"/>
            </a:endParaRPr>
          </a:p>
        </p:txBody>
      </p:sp>
      <p:sp>
        <p:nvSpPr>
          <p:cNvPr id="892" name="Google Shape;892;p58"/>
          <p:cNvSpPr txBox="1"/>
          <p:nvPr/>
        </p:nvSpPr>
        <p:spPr>
          <a:xfrm>
            <a:off x="203300" y="843900"/>
            <a:ext cx="8772300" cy="107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0" i="0" u="none" strike="noStrike" cap="none">
                <a:solidFill>
                  <a:srgbClr val="0000FF"/>
                </a:solidFill>
                <a:latin typeface="Montserrat SemiBold"/>
                <a:ea typeface="Montserrat SemiBold"/>
                <a:cs typeface="Montserrat SemiBold"/>
                <a:sym typeface="Montserrat SemiBold"/>
              </a:rPr>
              <a:t>Agile approaches changed the relationship between business and IT groups.</a:t>
            </a:r>
            <a:endParaRPr sz="3000" b="0" i="0" u="none" strike="noStrike" cap="none">
              <a:solidFill>
                <a:srgbClr val="0000FF"/>
              </a:solidFill>
              <a:latin typeface="Montserrat SemiBold"/>
              <a:ea typeface="Montserrat SemiBold"/>
              <a:cs typeface="Montserrat SemiBold"/>
              <a:sym typeface="Montserrat SemiBold"/>
            </a:endParaRPr>
          </a:p>
        </p:txBody>
      </p:sp>
      <p:pic>
        <p:nvPicPr>
          <p:cNvPr id="893" name="Google Shape;893;p58"/>
          <p:cNvPicPr preferRelativeResize="0"/>
          <p:nvPr/>
        </p:nvPicPr>
        <p:blipFill rotWithShape="1">
          <a:blip r:embed="rId3">
            <a:alphaModFix/>
          </a:blip>
          <a:srcRect/>
          <a:stretch/>
        </p:blipFill>
        <p:spPr>
          <a:xfrm>
            <a:off x="1254000" y="2045288"/>
            <a:ext cx="2217949" cy="2217949"/>
          </a:xfrm>
          <a:prstGeom prst="rect">
            <a:avLst/>
          </a:prstGeom>
          <a:noFill/>
          <a:ln>
            <a:noFill/>
          </a:ln>
        </p:spPr>
      </p:pic>
      <p:pic>
        <p:nvPicPr>
          <p:cNvPr id="894" name="Google Shape;894;p58"/>
          <p:cNvPicPr preferRelativeResize="0"/>
          <p:nvPr/>
        </p:nvPicPr>
        <p:blipFill rotWithShape="1">
          <a:blip r:embed="rId4">
            <a:alphaModFix/>
          </a:blip>
          <a:srcRect/>
          <a:stretch/>
        </p:blipFill>
        <p:spPr>
          <a:xfrm>
            <a:off x="5175962" y="1819875"/>
            <a:ext cx="2986324" cy="2986324"/>
          </a:xfrm>
          <a:prstGeom prst="rect">
            <a:avLst/>
          </a:prstGeom>
          <a:noFill/>
          <a:ln>
            <a:noFill/>
          </a:ln>
        </p:spPr>
      </p:pic>
      <p:sp>
        <p:nvSpPr>
          <p:cNvPr id="895" name="Google Shape;895;p58"/>
          <p:cNvSpPr/>
          <p:nvPr/>
        </p:nvSpPr>
        <p:spPr>
          <a:xfrm>
            <a:off x="1133725" y="4391225"/>
            <a:ext cx="2458500" cy="468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Business Team</a:t>
            </a:r>
            <a:endParaRPr sz="1800" b="0" i="0" u="none" strike="noStrike" cap="none">
              <a:solidFill>
                <a:srgbClr val="000000"/>
              </a:solidFill>
              <a:latin typeface="Montserrat Medium"/>
              <a:ea typeface="Montserrat Medium"/>
              <a:cs typeface="Montserrat Medium"/>
              <a:sym typeface="Montserrat Medium"/>
            </a:endParaRPr>
          </a:p>
        </p:txBody>
      </p:sp>
      <p:sp>
        <p:nvSpPr>
          <p:cNvPr id="896" name="Google Shape;896;p58"/>
          <p:cNvSpPr/>
          <p:nvPr/>
        </p:nvSpPr>
        <p:spPr>
          <a:xfrm>
            <a:off x="5439875" y="4391225"/>
            <a:ext cx="2458500" cy="468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IT Team</a:t>
            </a:r>
            <a:endParaRPr sz="1800" b="0" i="0" u="none" strike="noStrike" cap="none">
              <a:solidFill>
                <a:srgbClr val="000000"/>
              </a:solidFill>
              <a:latin typeface="Montserrat Medium"/>
              <a:ea typeface="Montserrat Medium"/>
              <a:cs typeface="Montserrat Medium"/>
              <a:sym typeface="Montserrat Medium"/>
            </a:endParaRPr>
          </a:p>
        </p:txBody>
      </p:sp>
      <p:pic>
        <p:nvPicPr>
          <p:cNvPr id="897" name="Google Shape;897;p58"/>
          <p:cNvPicPr preferRelativeResize="0"/>
          <p:nvPr/>
        </p:nvPicPr>
        <p:blipFill rotWithShape="1">
          <a:blip r:embed="rId5">
            <a:alphaModFix/>
          </a:blip>
          <a:srcRect/>
          <a:stretch/>
        </p:blipFill>
        <p:spPr>
          <a:xfrm>
            <a:off x="3930400" y="2889600"/>
            <a:ext cx="1073400" cy="1073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59"/>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34</a:t>
            </a:fld>
            <a:endParaRPr/>
          </a:p>
        </p:txBody>
      </p:sp>
      <p:sp>
        <p:nvSpPr>
          <p:cNvPr id="903" name="Google Shape;903;p59"/>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800" b="0" i="0" u="none" strike="noStrike" cap="none">
                <a:solidFill>
                  <a:srgbClr val="741B47"/>
                </a:solidFill>
                <a:latin typeface="Raleway Medium"/>
                <a:ea typeface="Raleway Medium"/>
                <a:cs typeface="Raleway Medium"/>
                <a:sym typeface="Raleway Medium"/>
              </a:rPr>
              <a:t>Changes as a Result of Agile Values</a:t>
            </a:r>
            <a:endParaRPr sz="1200" b="0" i="0" u="none" strike="noStrike" cap="none">
              <a:solidFill>
                <a:srgbClr val="000000"/>
              </a:solidFill>
              <a:latin typeface="Arial"/>
              <a:ea typeface="Arial"/>
              <a:cs typeface="Arial"/>
              <a:sym typeface="Arial"/>
            </a:endParaRPr>
          </a:p>
        </p:txBody>
      </p:sp>
      <p:sp>
        <p:nvSpPr>
          <p:cNvPr id="904" name="Google Shape;904;p59"/>
          <p:cNvSpPr txBox="1"/>
          <p:nvPr/>
        </p:nvSpPr>
        <p:spPr>
          <a:xfrm>
            <a:off x="203300" y="843900"/>
            <a:ext cx="8772300" cy="107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tr-TR" sz="3000" b="0" i="0" u="none" strike="noStrike" cap="none">
                <a:solidFill>
                  <a:srgbClr val="0000FF"/>
                </a:solidFill>
                <a:latin typeface="Montserrat SemiBold"/>
                <a:ea typeface="Montserrat SemiBold"/>
                <a:cs typeface="Montserrat SemiBold"/>
                <a:sym typeface="Montserrat SemiBold"/>
              </a:rPr>
              <a:t>Agile approaches corrected attitudes toward change.</a:t>
            </a:r>
            <a:endParaRPr sz="3000" b="0" i="0" u="none" strike="noStrike" cap="none">
              <a:solidFill>
                <a:srgbClr val="0000FF"/>
              </a:solidFill>
              <a:latin typeface="Montserrat SemiBold"/>
              <a:ea typeface="Montserrat SemiBold"/>
              <a:cs typeface="Montserrat SemiBold"/>
              <a:sym typeface="Montserrat SemiBold"/>
            </a:endParaRPr>
          </a:p>
        </p:txBody>
      </p:sp>
      <p:pic>
        <p:nvPicPr>
          <p:cNvPr id="905" name="Google Shape;905;p59"/>
          <p:cNvPicPr preferRelativeResize="0"/>
          <p:nvPr/>
        </p:nvPicPr>
        <p:blipFill rotWithShape="1">
          <a:blip r:embed="rId3">
            <a:alphaModFix/>
          </a:blip>
          <a:srcRect/>
          <a:stretch/>
        </p:blipFill>
        <p:spPr>
          <a:xfrm>
            <a:off x="2261163" y="1961000"/>
            <a:ext cx="4621669" cy="3012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60"/>
          <p:cNvSpPr txBox="1">
            <a:spLocks noGrp="1"/>
          </p:cNvSpPr>
          <p:nvPr>
            <p:ph type="ctrTitle"/>
          </p:nvPr>
        </p:nvSpPr>
        <p:spPr>
          <a:xfrm>
            <a:off x="1076700" y="2016749"/>
            <a:ext cx="4676700" cy="1121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Agile Methods</a:t>
            </a:r>
            <a:endParaRPr/>
          </a:p>
        </p:txBody>
      </p:sp>
      <p:sp>
        <p:nvSpPr>
          <p:cNvPr id="911" name="Google Shape;911;p6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912" name="Google Shape;912;p60"/>
          <p:cNvGrpSpPr/>
          <p:nvPr/>
        </p:nvGrpSpPr>
        <p:grpSpPr>
          <a:xfrm>
            <a:off x="5435079" y="912423"/>
            <a:ext cx="3239723" cy="3318665"/>
            <a:chOff x="2270525" y="117216"/>
            <a:chExt cx="4650765" cy="4762722"/>
          </a:xfrm>
        </p:grpSpPr>
        <p:sp>
          <p:nvSpPr>
            <p:cNvPr id="913" name="Google Shape;913;p60"/>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60"/>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60"/>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60"/>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60"/>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60"/>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60"/>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60"/>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p60"/>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60"/>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p60"/>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4" name="Google Shape;924;p60"/>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5" name="Google Shape;925;p60"/>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6" name="Google Shape;926;p60"/>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7" name="Google Shape;927;p60"/>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60"/>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60"/>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60"/>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60"/>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60"/>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60"/>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34" name="Google Shape;934;p60"/>
            <p:cNvGrpSpPr/>
            <p:nvPr/>
          </p:nvGrpSpPr>
          <p:grpSpPr>
            <a:xfrm>
              <a:off x="4031993" y="117216"/>
              <a:ext cx="2889297" cy="3901793"/>
              <a:chOff x="5533368" y="1047716"/>
              <a:chExt cx="2889297" cy="3901793"/>
            </a:xfrm>
          </p:grpSpPr>
          <p:sp>
            <p:nvSpPr>
              <p:cNvPr id="935" name="Google Shape;935;p60"/>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6" name="Google Shape;936;p60"/>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7" name="Google Shape;937;p60"/>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8" name="Google Shape;938;p60"/>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60"/>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0" name="Google Shape;940;p60"/>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1" name="Google Shape;941;p60"/>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2" name="Google Shape;942;p60"/>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60"/>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60"/>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60"/>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60"/>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7" name="Google Shape;947;p60"/>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8" name="Google Shape;948;p60"/>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9" name="Google Shape;949;p60"/>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0" name="Google Shape;950;p60"/>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60"/>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60"/>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60"/>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4" name="Google Shape;954;p60"/>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5" name="Google Shape;955;p60"/>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60"/>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60"/>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60"/>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60"/>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60"/>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60"/>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60"/>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60"/>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60"/>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60"/>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60"/>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60"/>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60"/>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60"/>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60"/>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60"/>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60"/>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60"/>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60"/>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75" name="Google Shape;975;p60"/>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60"/>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7" name="Google Shape;977;p60"/>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8" name="Google Shape;978;p60"/>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60"/>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60"/>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60"/>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60"/>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60"/>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60"/>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5" name="Google Shape;985;p60"/>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6" name="Google Shape;986;p60"/>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60"/>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60"/>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60"/>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60"/>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60"/>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60"/>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60"/>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60"/>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60"/>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60"/>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60"/>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8" name="Google Shape;998;p60"/>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9" name="Google Shape;999;p60"/>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60"/>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60"/>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60"/>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60"/>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04" name="Google Shape;1004;p60"/>
            <p:cNvGrpSpPr/>
            <p:nvPr/>
          </p:nvGrpSpPr>
          <p:grpSpPr>
            <a:xfrm flipH="1">
              <a:off x="2865276" y="3434799"/>
              <a:ext cx="598186" cy="1340314"/>
              <a:chOff x="4210728" y="4525714"/>
              <a:chExt cx="546438" cy="1224366"/>
            </a:xfrm>
          </p:grpSpPr>
          <p:sp>
            <p:nvSpPr>
              <p:cNvPr id="1005" name="Google Shape;1005;p60"/>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60"/>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60"/>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60"/>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60"/>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60"/>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60"/>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60"/>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60"/>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4" name="Google Shape;1014;p60"/>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60"/>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60"/>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60"/>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sp>
        <p:nvSpPr>
          <p:cNvPr id="1023" name="Google Shape;1023;p61"/>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Agile Methods</a:t>
            </a:r>
            <a:endParaRPr sz="4000" b="0" i="0" u="none" strike="noStrike" cap="none">
              <a:solidFill>
                <a:srgbClr val="741B47"/>
              </a:solidFill>
              <a:latin typeface="Raleway Medium"/>
              <a:ea typeface="Raleway Medium"/>
              <a:cs typeface="Raleway Medium"/>
              <a:sym typeface="Raleway Medium"/>
            </a:endParaRPr>
          </a:p>
        </p:txBody>
      </p:sp>
      <p:pic>
        <p:nvPicPr>
          <p:cNvPr id="1024" name="Google Shape;1024;p61"/>
          <p:cNvPicPr preferRelativeResize="0"/>
          <p:nvPr/>
        </p:nvPicPr>
        <p:blipFill rotWithShape="1">
          <a:blip r:embed="rId3">
            <a:alphaModFix/>
          </a:blip>
          <a:srcRect/>
          <a:stretch/>
        </p:blipFill>
        <p:spPr>
          <a:xfrm>
            <a:off x="3666500" y="407225"/>
            <a:ext cx="4876800" cy="4533125"/>
          </a:xfrm>
          <a:prstGeom prst="rect">
            <a:avLst/>
          </a:prstGeom>
          <a:noFill/>
          <a:ln>
            <a:noFill/>
          </a:ln>
        </p:spPr>
      </p:pic>
      <p:sp>
        <p:nvSpPr>
          <p:cNvPr id="1025" name="Google Shape;1025;p61"/>
          <p:cNvSpPr txBox="1"/>
          <p:nvPr/>
        </p:nvSpPr>
        <p:spPr>
          <a:xfrm>
            <a:off x="5112200" y="877250"/>
            <a:ext cx="1985400" cy="100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tr-TR" sz="4800" b="0" i="0" u="none" strike="noStrike" cap="none">
                <a:solidFill>
                  <a:srgbClr val="FF0000"/>
                </a:solidFill>
                <a:latin typeface="Raleway ExtraBold"/>
                <a:ea typeface="Raleway ExtraBold"/>
                <a:cs typeface="Raleway ExtraBold"/>
                <a:sym typeface="Raleway ExtraBold"/>
              </a:rPr>
              <a:t>AGILE</a:t>
            </a:r>
            <a:endParaRPr sz="4800" b="0" i="0" u="none" strike="noStrike" cap="none">
              <a:solidFill>
                <a:srgbClr val="FF0000"/>
              </a:solidFill>
              <a:latin typeface="Raleway ExtraBold"/>
              <a:ea typeface="Raleway ExtraBold"/>
              <a:cs typeface="Raleway ExtraBold"/>
              <a:sym typeface="Raleway ExtraBold"/>
            </a:endParaRPr>
          </a:p>
        </p:txBody>
      </p:sp>
      <p:sp>
        <p:nvSpPr>
          <p:cNvPr id="1026" name="Google Shape;1026;p61"/>
          <p:cNvSpPr txBox="1"/>
          <p:nvPr/>
        </p:nvSpPr>
        <p:spPr>
          <a:xfrm>
            <a:off x="357925" y="877250"/>
            <a:ext cx="3114900" cy="1632300"/>
          </a:xfrm>
          <a:prstGeom prst="rect">
            <a:avLst/>
          </a:prstGeom>
          <a:solidFill>
            <a:srgbClr val="D9EAD3"/>
          </a:solidFill>
          <a:ln w="38100" cap="flat" cmpd="sng">
            <a:solidFill>
              <a:srgbClr val="93C47D"/>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2B2A30"/>
                </a:solidFill>
                <a:latin typeface="Montserrat Medium"/>
                <a:ea typeface="Montserrat Medium"/>
                <a:cs typeface="Montserrat Medium"/>
                <a:sym typeface="Montserrat Medium"/>
              </a:rPr>
              <a:t>Agile is an umbrella under which many specific methodologies have been developed and are thriving.</a:t>
            </a:r>
            <a:endParaRPr sz="1800" b="0" i="0" u="none" strike="noStrike" cap="none">
              <a:solidFill>
                <a:srgbClr val="2B2A30"/>
              </a:solidFill>
              <a:latin typeface="Montserrat Medium"/>
              <a:ea typeface="Montserrat Medium"/>
              <a:cs typeface="Montserrat Medium"/>
              <a:sym typeface="Montserrat Medium"/>
            </a:endParaRPr>
          </a:p>
        </p:txBody>
      </p:sp>
      <p:sp>
        <p:nvSpPr>
          <p:cNvPr id="1027" name="Google Shape;1027;p61"/>
          <p:cNvSpPr/>
          <p:nvPr/>
        </p:nvSpPr>
        <p:spPr>
          <a:xfrm rot="-1402896">
            <a:off x="319156" y="3088715"/>
            <a:ext cx="1763625" cy="626571"/>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SemiBold"/>
                <a:ea typeface="Raleway SemiBold"/>
                <a:cs typeface="Raleway SemiBold"/>
                <a:sym typeface="Raleway SemiBold"/>
              </a:rPr>
              <a:t>Mindset</a:t>
            </a:r>
            <a:endParaRPr sz="2000" b="0" i="0" u="none" strike="noStrike" cap="none">
              <a:solidFill>
                <a:srgbClr val="000000"/>
              </a:solidFill>
              <a:latin typeface="Raleway SemiBold"/>
              <a:ea typeface="Raleway SemiBold"/>
              <a:cs typeface="Raleway SemiBold"/>
              <a:sym typeface="Raleway SemiBold"/>
            </a:endParaRPr>
          </a:p>
        </p:txBody>
      </p:sp>
      <p:sp>
        <p:nvSpPr>
          <p:cNvPr id="1028" name="Google Shape;1028;p61"/>
          <p:cNvSpPr/>
          <p:nvPr/>
        </p:nvSpPr>
        <p:spPr>
          <a:xfrm rot="2700000">
            <a:off x="1939574" y="3686048"/>
            <a:ext cx="1763666" cy="626638"/>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SemiBold"/>
                <a:ea typeface="Raleway SemiBold"/>
                <a:cs typeface="Raleway SemiBold"/>
                <a:sym typeface="Raleway SemiBold"/>
              </a:rPr>
              <a:t>Approach</a:t>
            </a:r>
            <a:endParaRPr sz="2000" b="0" i="0" u="none" strike="noStrike" cap="none">
              <a:solidFill>
                <a:srgbClr val="000000"/>
              </a:solidFill>
              <a:latin typeface="Raleway SemiBold"/>
              <a:ea typeface="Raleway SemiBold"/>
              <a:cs typeface="Raleway SemiBold"/>
              <a:sym typeface="Raleway SemiBold"/>
            </a:endParaRPr>
          </a:p>
        </p:txBody>
      </p:sp>
      <p:sp>
        <p:nvSpPr>
          <p:cNvPr id="1029" name="Google Shape;1029;p61"/>
          <p:cNvSpPr/>
          <p:nvPr/>
        </p:nvSpPr>
        <p:spPr>
          <a:xfrm>
            <a:off x="563906" y="4071999"/>
            <a:ext cx="1763700" cy="6267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0" i="0" u="none" strike="noStrike" cap="none">
                <a:solidFill>
                  <a:srgbClr val="000000"/>
                </a:solidFill>
                <a:latin typeface="Raleway SemiBold"/>
                <a:ea typeface="Raleway SemiBold"/>
                <a:cs typeface="Raleway SemiBold"/>
                <a:sym typeface="Raleway SemiBold"/>
              </a:rPr>
              <a:t>Umbrella</a:t>
            </a:r>
            <a:endParaRPr sz="2000" b="0" i="0" u="none" strike="noStrike" cap="none">
              <a:solidFill>
                <a:srgbClr val="000000"/>
              </a:solidFill>
              <a:latin typeface="Raleway SemiBold"/>
              <a:ea typeface="Raleway SemiBold"/>
              <a:cs typeface="Raleway SemiBold"/>
              <a:sym typeface="Raleway SemiBold"/>
            </a:endParaRPr>
          </a:p>
        </p:txBody>
      </p:sp>
      <p:sp>
        <p:nvSpPr>
          <p:cNvPr id="1030" name="Google Shape;1030;p61"/>
          <p:cNvSpPr txBox="1"/>
          <p:nvPr/>
        </p:nvSpPr>
        <p:spPr>
          <a:xfrm>
            <a:off x="6589150" y="3247125"/>
            <a:ext cx="1378200" cy="80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 Dynamic System Development Methodology (DSDM)</a:t>
            </a:r>
            <a:endParaRPr sz="1500" b="0" i="0" u="none" strike="noStrike" cap="none">
              <a:solidFill>
                <a:srgbClr val="000000"/>
              </a:solidFill>
              <a:latin typeface="Arial"/>
              <a:ea typeface="Arial"/>
              <a:cs typeface="Arial"/>
              <a:sym typeface="Arial"/>
            </a:endParaRPr>
          </a:p>
        </p:txBody>
      </p:sp>
      <p:sp>
        <p:nvSpPr>
          <p:cNvPr id="1031" name="Google Shape;1031;p61"/>
          <p:cNvSpPr txBox="1"/>
          <p:nvPr/>
        </p:nvSpPr>
        <p:spPr>
          <a:xfrm>
            <a:off x="4857800" y="2764500"/>
            <a:ext cx="1378200" cy="31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Scrum</a:t>
            </a:r>
            <a:endParaRPr sz="1500" b="0" i="0" u="none" strike="noStrike" cap="none">
              <a:solidFill>
                <a:srgbClr val="000000"/>
              </a:solidFill>
              <a:latin typeface="Arial"/>
              <a:ea typeface="Arial"/>
              <a:cs typeface="Arial"/>
              <a:sym typeface="Arial"/>
            </a:endParaRPr>
          </a:p>
        </p:txBody>
      </p:sp>
      <p:sp>
        <p:nvSpPr>
          <p:cNvPr id="1032" name="Google Shape;1032;p61"/>
          <p:cNvSpPr txBox="1"/>
          <p:nvPr/>
        </p:nvSpPr>
        <p:spPr>
          <a:xfrm>
            <a:off x="7270825" y="2838375"/>
            <a:ext cx="1378200" cy="31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Kanban</a:t>
            </a:r>
            <a:endParaRPr sz="1500" b="0" i="0" u="none" strike="noStrike" cap="none">
              <a:solidFill>
                <a:srgbClr val="000000"/>
              </a:solidFill>
              <a:latin typeface="Arial"/>
              <a:ea typeface="Arial"/>
              <a:cs typeface="Arial"/>
              <a:sym typeface="Arial"/>
            </a:endParaRPr>
          </a:p>
        </p:txBody>
      </p:sp>
      <p:sp>
        <p:nvSpPr>
          <p:cNvPr id="1033" name="Google Shape;1033;p61"/>
          <p:cNvSpPr txBox="1"/>
          <p:nvPr/>
        </p:nvSpPr>
        <p:spPr>
          <a:xfrm>
            <a:off x="6413075" y="4207125"/>
            <a:ext cx="1378200" cy="62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Extreme Programming (XP)</a:t>
            </a:r>
            <a:endParaRPr sz="1500" b="0" i="0" u="none" strike="noStrike" cap="none">
              <a:solidFill>
                <a:srgbClr val="000000"/>
              </a:solidFill>
              <a:latin typeface="Arial"/>
              <a:ea typeface="Arial"/>
              <a:cs typeface="Arial"/>
              <a:sym typeface="Arial"/>
            </a:endParaRPr>
          </a:p>
        </p:txBody>
      </p:sp>
      <p:sp>
        <p:nvSpPr>
          <p:cNvPr id="1034" name="Google Shape;1034;p61"/>
          <p:cNvSpPr txBox="1"/>
          <p:nvPr/>
        </p:nvSpPr>
        <p:spPr>
          <a:xfrm>
            <a:off x="4179175" y="3335925"/>
            <a:ext cx="1378200" cy="62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Test Driven Development (TDD)</a:t>
            </a:r>
            <a:endParaRPr sz="1500" b="0" i="0" u="none" strike="noStrike" cap="none">
              <a:solidFill>
                <a:srgbClr val="000000"/>
              </a:solidFill>
              <a:latin typeface="Arial"/>
              <a:ea typeface="Arial"/>
              <a:cs typeface="Arial"/>
              <a:sym typeface="Arial"/>
            </a:endParaRPr>
          </a:p>
        </p:txBody>
      </p:sp>
      <p:sp>
        <p:nvSpPr>
          <p:cNvPr id="1035" name="Google Shape;1035;p61"/>
          <p:cNvSpPr txBox="1"/>
          <p:nvPr/>
        </p:nvSpPr>
        <p:spPr>
          <a:xfrm>
            <a:off x="3611325" y="2620125"/>
            <a:ext cx="1378200" cy="62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Feature Driven Development (FDD)</a:t>
            </a:r>
            <a:endParaRPr sz="1500" b="0" i="0" u="none" strike="noStrike" cap="none">
              <a:solidFill>
                <a:srgbClr val="000000"/>
              </a:solidFill>
              <a:latin typeface="Arial"/>
              <a:ea typeface="Arial"/>
              <a:cs typeface="Arial"/>
              <a:sym typeface="Arial"/>
            </a:endParaRPr>
          </a:p>
        </p:txBody>
      </p:sp>
      <p:sp>
        <p:nvSpPr>
          <p:cNvPr id="1036" name="Google Shape;1036;p61"/>
          <p:cNvSpPr txBox="1"/>
          <p:nvPr/>
        </p:nvSpPr>
        <p:spPr>
          <a:xfrm>
            <a:off x="6072700" y="2775525"/>
            <a:ext cx="1378200" cy="31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0" i="0" u="none" strike="noStrike" cap="none">
                <a:solidFill>
                  <a:srgbClr val="000000"/>
                </a:solidFill>
                <a:latin typeface="Arial"/>
                <a:ea typeface="Arial"/>
                <a:cs typeface="Arial"/>
                <a:sym typeface="Arial"/>
              </a:rPr>
              <a:t>Lean</a:t>
            </a:r>
            <a:endParaRPr sz="15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6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37</a:t>
            </a:fld>
            <a:endParaRPr/>
          </a:p>
        </p:txBody>
      </p:sp>
      <p:sp>
        <p:nvSpPr>
          <p:cNvPr id="1042" name="Google Shape;1042;p62"/>
          <p:cNvSpPr/>
          <p:nvPr/>
        </p:nvSpPr>
        <p:spPr>
          <a:xfrm>
            <a:off x="191400" y="3285000"/>
            <a:ext cx="8761200" cy="1559700"/>
          </a:xfrm>
          <a:prstGeom prst="rect">
            <a:avLst/>
          </a:prstGeom>
          <a:solidFill>
            <a:srgbClr val="D9EAD3"/>
          </a:solidFill>
          <a:ln w="38100" cap="flat" cmpd="sng">
            <a:solidFill>
              <a:srgbClr val="93C47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tr-TR" sz="1500" b="0" i="0" u="none" strike="noStrike" cap="none">
                <a:solidFill>
                  <a:srgbClr val="2B2A30"/>
                </a:solidFill>
                <a:latin typeface="Montserrat Medium"/>
                <a:ea typeface="Montserrat Medium"/>
                <a:cs typeface="Montserrat Medium"/>
                <a:sym typeface="Montserrat Medium"/>
              </a:rPr>
              <a:t>The product can be easily and rapidly developed and tested by dividing it into small pieces.</a:t>
            </a:r>
            <a:endParaRPr sz="1500" b="0" i="0" u="none" strike="noStrike" cap="none">
              <a:solidFill>
                <a:srgbClr val="2B2A3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2B2A3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0000"/>
              </a:buClr>
              <a:buSzPts val="1500"/>
              <a:buFont typeface="Arial"/>
              <a:buNone/>
            </a:pPr>
            <a:r>
              <a:rPr lang="tr-TR" sz="1500" b="0" i="0" u="none" strike="noStrike" cap="none">
                <a:solidFill>
                  <a:srgbClr val="2B2A30"/>
                </a:solidFill>
                <a:latin typeface="Montserrat Medium"/>
                <a:ea typeface="Montserrat Medium"/>
                <a:cs typeface="Montserrat Medium"/>
                <a:sym typeface="Montserrat Medium"/>
              </a:rPr>
              <a:t>Small pieces are produced in iteration cycles.</a:t>
            </a:r>
            <a:endParaRPr sz="1500" b="0" i="0" u="none" strike="noStrike" cap="none">
              <a:solidFill>
                <a:srgbClr val="2B2A3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2B2A30"/>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0000"/>
              </a:buClr>
              <a:buSzPts val="1500"/>
              <a:buFont typeface="Arial"/>
              <a:buNone/>
            </a:pPr>
            <a:r>
              <a:rPr lang="tr-TR" sz="1500" b="0" i="0" u="none" strike="noStrike" cap="none">
                <a:solidFill>
                  <a:srgbClr val="2B2A30"/>
                </a:solidFill>
                <a:latin typeface="Montserrat Medium"/>
                <a:ea typeface="Montserrat Medium"/>
                <a:cs typeface="Montserrat Medium"/>
                <a:sym typeface="Montserrat Medium"/>
              </a:rPr>
              <a:t>By using iterations, changes can be made without having to wait for the final product.</a:t>
            </a:r>
            <a:endParaRPr sz="1500" b="0" i="0" u="none" strike="noStrike" cap="none">
              <a:solidFill>
                <a:srgbClr val="2B2A30"/>
              </a:solidFill>
              <a:latin typeface="Montserrat Medium"/>
              <a:ea typeface="Montserrat Medium"/>
              <a:cs typeface="Montserrat Medium"/>
              <a:sym typeface="Montserrat Medium"/>
            </a:endParaRPr>
          </a:p>
        </p:txBody>
      </p:sp>
      <p:sp>
        <p:nvSpPr>
          <p:cNvPr id="1043" name="Google Shape;1043;p62"/>
          <p:cNvSpPr txBox="1"/>
          <p:nvPr/>
        </p:nvSpPr>
        <p:spPr>
          <a:xfrm>
            <a:off x="431800" y="173800"/>
            <a:ext cx="5640900" cy="626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Let’s Wrap it Up</a:t>
            </a:r>
            <a:endParaRPr sz="4000" b="0" i="0" u="none" strike="noStrike" cap="none">
              <a:solidFill>
                <a:srgbClr val="741B47"/>
              </a:solidFill>
              <a:latin typeface="Raleway Medium"/>
              <a:ea typeface="Raleway Medium"/>
              <a:cs typeface="Raleway Medium"/>
              <a:sym typeface="Raleway Medium"/>
            </a:endParaRPr>
          </a:p>
        </p:txBody>
      </p:sp>
      <p:pic>
        <p:nvPicPr>
          <p:cNvPr id="1044" name="Google Shape;1044;p62"/>
          <p:cNvPicPr preferRelativeResize="0"/>
          <p:nvPr/>
        </p:nvPicPr>
        <p:blipFill rotWithShape="1">
          <a:blip r:embed="rId3">
            <a:alphaModFix/>
          </a:blip>
          <a:srcRect/>
          <a:stretch/>
        </p:blipFill>
        <p:spPr>
          <a:xfrm>
            <a:off x="869023" y="723900"/>
            <a:ext cx="7134628" cy="2454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060"/>
        <p:cNvGrpSpPr/>
        <p:nvPr/>
      </p:nvGrpSpPr>
      <p:grpSpPr>
        <a:xfrm>
          <a:off x="0" y="0"/>
          <a:ext cx="0" cy="0"/>
          <a:chOff x="0" y="0"/>
          <a:chExt cx="0" cy="0"/>
        </a:xfrm>
      </p:grpSpPr>
      <p:pic>
        <p:nvPicPr>
          <p:cNvPr id="1061" name="Google Shape;1061;p64"/>
          <p:cNvPicPr preferRelativeResize="0"/>
          <p:nvPr/>
        </p:nvPicPr>
        <p:blipFill rotWithShape="1">
          <a:blip r:embed="rId3">
            <a:alphaModFix/>
          </a:blip>
          <a:srcRect/>
          <a:stretch/>
        </p:blipFill>
        <p:spPr>
          <a:xfrm>
            <a:off x="4368555" y="154975"/>
            <a:ext cx="4549140" cy="5143500"/>
          </a:xfrm>
          <a:prstGeom prst="rect">
            <a:avLst/>
          </a:prstGeom>
          <a:noFill/>
          <a:ln>
            <a:noFill/>
          </a:ln>
        </p:spPr>
      </p:pic>
      <p:sp>
        <p:nvSpPr>
          <p:cNvPr id="1062" name="Google Shape;1062;p64"/>
          <p:cNvSpPr txBox="1"/>
          <p:nvPr/>
        </p:nvSpPr>
        <p:spPr>
          <a:xfrm>
            <a:off x="500250" y="892825"/>
            <a:ext cx="4361100" cy="366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0" i="0" u="none" strike="noStrike" cap="none">
                <a:solidFill>
                  <a:srgbClr val="FFFFFF"/>
                </a:solidFill>
                <a:latin typeface="Proxima Nova Semibold"/>
                <a:ea typeface="Proxima Nova Semibold"/>
                <a:cs typeface="Proxima Nova Semibold"/>
                <a:sym typeface="Proxima Nova Semibold"/>
              </a:rPr>
              <a:t>In one minute, </a:t>
            </a:r>
            <a:br>
              <a:rPr lang="tr-TR" sz="3600" b="0" i="0" u="none" strike="noStrike" cap="none">
                <a:solidFill>
                  <a:srgbClr val="FFFFFF"/>
                </a:solidFill>
                <a:latin typeface="Proxima Nova Semibold"/>
                <a:ea typeface="Proxima Nova Semibold"/>
                <a:cs typeface="Proxima Nova Semibold"/>
                <a:sym typeface="Proxima Nova Semibold"/>
              </a:rPr>
            </a:br>
            <a:r>
              <a:rPr lang="tr-TR" sz="3600" b="0" i="0" u="none" strike="noStrike" cap="none">
                <a:solidFill>
                  <a:srgbClr val="FFFFFF"/>
                </a:solidFill>
                <a:latin typeface="Proxima Nova Semibold"/>
                <a:ea typeface="Proxima Nova Semibold"/>
                <a:cs typeface="Proxima Nova Semibold"/>
                <a:sym typeface="Proxima Nova Semibold"/>
              </a:rPr>
              <a:t>explain the most important thing about Agile.</a:t>
            </a:r>
            <a:br>
              <a:rPr lang="tr-TR" sz="3600" b="0" i="0" u="none" strike="noStrike" cap="none">
                <a:solidFill>
                  <a:srgbClr val="FFFFFF"/>
                </a:solidFill>
                <a:latin typeface="Proxima Nova Semibold"/>
                <a:ea typeface="Proxima Nova Semibold"/>
                <a:cs typeface="Proxima Nova Semibold"/>
                <a:sym typeface="Proxima Nova Semibold"/>
              </a:rPr>
            </a:br>
            <a:endParaRPr sz="3600" b="0" i="0" u="none" strike="noStrike" cap="none">
              <a:solidFill>
                <a:srgbClr val="FFFFFF"/>
              </a:solidFill>
              <a:latin typeface="Proxima Nova Semibold"/>
              <a:ea typeface="Proxima Nova Semibold"/>
              <a:cs typeface="Proxima Nova Semibold"/>
              <a:sym typeface="Proxima Nova Semibold"/>
            </a:endParaRPr>
          </a:p>
        </p:txBody>
      </p:sp>
      <p:sp>
        <p:nvSpPr>
          <p:cNvPr id="1063" name="Google Shape;1063;p64">
            <a:hlinkClick r:id="rId4"/>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067"/>
        <p:cNvGrpSpPr/>
        <p:nvPr/>
      </p:nvGrpSpPr>
      <p:grpSpPr>
        <a:xfrm>
          <a:off x="0" y="0"/>
          <a:ext cx="0" cy="0"/>
          <a:chOff x="0" y="0"/>
          <a:chExt cx="0" cy="0"/>
        </a:xfrm>
      </p:grpSpPr>
      <p:sp>
        <p:nvSpPr>
          <p:cNvPr id="1068" name="Google Shape;1068;p65">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69" name="Google Shape;1069;p65">
            <a:hlinkClick r:id="rId4"/>
          </p:cNvPr>
          <p:cNvPicPr preferRelativeResize="0"/>
          <p:nvPr/>
        </p:nvPicPr>
        <p:blipFill rotWithShape="1">
          <a:blip r:embed="rId5">
            <a:alphaModFix/>
          </a:blip>
          <a:srcRect/>
          <a:stretch/>
        </p:blipFill>
        <p:spPr>
          <a:xfrm>
            <a:off x="595138" y="532663"/>
            <a:ext cx="7953725" cy="4078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tr-TR"/>
              <a:t>4</a:t>
            </a:fld>
            <a:endParaRPr/>
          </a:p>
        </p:txBody>
      </p:sp>
      <p:sp>
        <p:nvSpPr>
          <p:cNvPr id="144" name="Google Shape;144;p28"/>
          <p:cNvSpPr txBox="1"/>
          <p:nvPr/>
        </p:nvSpPr>
        <p:spPr>
          <a:xfrm>
            <a:off x="196375" y="42700"/>
            <a:ext cx="74715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3000" b="1" i="0" u="none" strike="noStrike" cap="none">
                <a:solidFill>
                  <a:srgbClr val="741B47"/>
                </a:solidFill>
                <a:latin typeface="Raleway"/>
                <a:ea typeface="Raleway"/>
                <a:cs typeface="Raleway"/>
                <a:sym typeface="Raleway"/>
              </a:rPr>
              <a:t>Recap SDLC and Waterfall model</a:t>
            </a:r>
            <a:endParaRPr sz="3000" b="1" i="0" u="none" strike="noStrike" cap="none">
              <a:solidFill>
                <a:srgbClr val="419ED3"/>
              </a:solidFill>
              <a:latin typeface="Raleway"/>
              <a:ea typeface="Raleway"/>
              <a:cs typeface="Raleway"/>
              <a:sym typeface="Raleway"/>
            </a:endParaRPr>
          </a:p>
        </p:txBody>
      </p:sp>
      <p:grpSp>
        <p:nvGrpSpPr>
          <p:cNvPr id="145" name="Google Shape;145;p28"/>
          <p:cNvGrpSpPr/>
          <p:nvPr/>
        </p:nvGrpSpPr>
        <p:grpSpPr>
          <a:xfrm>
            <a:off x="17875" y="1082950"/>
            <a:ext cx="9126250" cy="720900"/>
            <a:chOff x="-120281" y="2698100"/>
            <a:chExt cx="9126250" cy="720900"/>
          </a:xfrm>
        </p:grpSpPr>
        <p:sp>
          <p:nvSpPr>
            <p:cNvPr id="146" name="Google Shape;146;p28"/>
            <p:cNvSpPr/>
            <p:nvPr/>
          </p:nvSpPr>
          <p:spPr>
            <a:xfrm>
              <a:off x="-120281" y="2698100"/>
              <a:ext cx="17727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147" name="Google Shape;147;p28"/>
            <p:cNvSpPr/>
            <p:nvPr/>
          </p:nvSpPr>
          <p:spPr>
            <a:xfrm>
              <a:off x="15082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148" name="Google Shape;148;p28"/>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Build/</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Development</a:t>
              </a:r>
              <a:endParaRPr sz="1200" b="1" i="0" u="none" strike="noStrike" cap="none">
                <a:solidFill>
                  <a:srgbClr val="000000"/>
                </a:solidFill>
                <a:latin typeface="Arial"/>
                <a:ea typeface="Arial"/>
                <a:cs typeface="Arial"/>
                <a:sym typeface="Arial"/>
              </a:endParaRPr>
            </a:p>
          </p:txBody>
        </p:sp>
        <p:sp>
          <p:nvSpPr>
            <p:cNvPr id="149" name="Google Shape;149;p28"/>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150" name="Google Shape;150;p28"/>
            <p:cNvSpPr/>
            <p:nvPr/>
          </p:nvSpPr>
          <p:spPr>
            <a:xfrm>
              <a:off x="5891693" y="2698100"/>
              <a:ext cx="15885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Install</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p:txBody>
        </p:sp>
        <p:sp>
          <p:nvSpPr>
            <p:cNvPr id="151" name="Google Shape;151;p28"/>
            <p:cNvSpPr/>
            <p:nvPr/>
          </p:nvSpPr>
          <p:spPr>
            <a:xfrm>
              <a:off x="7233269" y="2698100"/>
              <a:ext cx="17727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pic>
        <p:nvPicPr>
          <p:cNvPr id="152" name="Google Shape;152;p28"/>
          <p:cNvPicPr preferRelativeResize="0"/>
          <p:nvPr/>
        </p:nvPicPr>
        <p:blipFill rotWithShape="1">
          <a:blip r:embed="rId3">
            <a:alphaModFix/>
          </a:blip>
          <a:srcRect t="11548" b="14091"/>
          <a:stretch/>
        </p:blipFill>
        <p:spPr>
          <a:xfrm>
            <a:off x="143676" y="1890824"/>
            <a:ext cx="980400" cy="729050"/>
          </a:xfrm>
          <a:prstGeom prst="rect">
            <a:avLst/>
          </a:prstGeom>
          <a:noFill/>
          <a:ln>
            <a:noFill/>
          </a:ln>
        </p:spPr>
      </p:pic>
      <p:sp>
        <p:nvSpPr>
          <p:cNvPr id="153" name="Google Shape;153;p28"/>
          <p:cNvSpPr txBox="1"/>
          <p:nvPr/>
        </p:nvSpPr>
        <p:spPr>
          <a:xfrm>
            <a:off x="1745825" y="1940975"/>
            <a:ext cx="9804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tr-TR" sz="2100" b="1" i="0" u="none" strike="noStrike" cap="none">
                <a:solidFill>
                  <a:srgbClr val="000000"/>
                </a:solidFill>
                <a:latin typeface="Oswald"/>
                <a:ea typeface="Oswald"/>
                <a:cs typeface="Oswald"/>
                <a:sym typeface="Oswald"/>
              </a:rPr>
              <a:t>SDD</a:t>
            </a:r>
            <a:endParaRPr sz="2100" b="1" i="0" u="none" strike="noStrike" cap="none">
              <a:solidFill>
                <a:srgbClr val="000000"/>
              </a:solidFill>
              <a:latin typeface="Oswald"/>
              <a:ea typeface="Oswald"/>
              <a:cs typeface="Oswald"/>
              <a:sym typeface="Oswald"/>
            </a:endParaRPr>
          </a:p>
        </p:txBody>
      </p:sp>
      <p:sp>
        <p:nvSpPr>
          <p:cNvPr id="154" name="Google Shape;154;p28"/>
          <p:cNvSpPr txBox="1"/>
          <p:nvPr/>
        </p:nvSpPr>
        <p:spPr>
          <a:xfrm>
            <a:off x="3102250" y="1910450"/>
            <a:ext cx="12891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tr-TR" sz="2100" b="1" i="0" u="none" strike="noStrike" cap="none">
                <a:solidFill>
                  <a:srgbClr val="000000"/>
                </a:solidFill>
                <a:latin typeface="Oswald"/>
                <a:ea typeface="Oswald"/>
                <a:cs typeface="Oswald"/>
                <a:sym typeface="Oswald"/>
              </a:rPr>
              <a:t>CODING</a:t>
            </a:r>
            <a:endParaRPr sz="2100" b="1" i="0" u="none" strike="noStrike" cap="none">
              <a:solidFill>
                <a:srgbClr val="000000"/>
              </a:solidFill>
              <a:latin typeface="Oswald"/>
              <a:ea typeface="Oswald"/>
              <a:cs typeface="Oswald"/>
              <a:sym typeface="Oswald"/>
            </a:endParaRPr>
          </a:p>
        </p:txBody>
      </p:sp>
      <p:sp>
        <p:nvSpPr>
          <p:cNvPr id="155" name="Google Shape;155;p28"/>
          <p:cNvSpPr txBox="1"/>
          <p:nvPr/>
        </p:nvSpPr>
        <p:spPr>
          <a:xfrm>
            <a:off x="4604838" y="1949000"/>
            <a:ext cx="12891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tr-TR" sz="2000" b="1" i="0" u="none" strike="noStrike" cap="none">
                <a:solidFill>
                  <a:srgbClr val="000000"/>
                </a:solidFill>
                <a:latin typeface="Oswald"/>
                <a:ea typeface="Oswald"/>
                <a:cs typeface="Oswald"/>
                <a:sym typeface="Oswald"/>
              </a:rPr>
              <a:t>Test Plan</a:t>
            </a:r>
            <a:endParaRPr sz="2000" b="1" i="0" u="none" strike="noStrike" cap="none">
              <a:solidFill>
                <a:srgbClr val="000000"/>
              </a:solidFill>
              <a:latin typeface="Oswald"/>
              <a:ea typeface="Oswald"/>
              <a:cs typeface="Oswald"/>
              <a:sym typeface="Oswald"/>
            </a:endParaRPr>
          </a:p>
        </p:txBody>
      </p:sp>
      <p:sp>
        <p:nvSpPr>
          <p:cNvPr id="156" name="Google Shape;156;p28"/>
          <p:cNvSpPr txBox="1"/>
          <p:nvPr/>
        </p:nvSpPr>
        <p:spPr>
          <a:xfrm>
            <a:off x="6031225" y="1910450"/>
            <a:ext cx="14889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tr-TR" sz="2000" b="1" i="0" u="none" strike="noStrike" cap="none">
                <a:solidFill>
                  <a:srgbClr val="000000"/>
                </a:solidFill>
                <a:latin typeface="Oswald"/>
                <a:ea typeface="Oswald"/>
                <a:cs typeface="Oswald"/>
                <a:sym typeface="Oswald"/>
              </a:rPr>
              <a:t>Product Deployment</a:t>
            </a:r>
            <a:endParaRPr sz="2000" b="1" i="0" u="none" strike="noStrike" cap="none">
              <a:solidFill>
                <a:srgbClr val="000000"/>
              </a:solidFill>
              <a:latin typeface="Oswald"/>
              <a:ea typeface="Oswald"/>
              <a:cs typeface="Oswald"/>
              <a:sym typeface="Oswald"/>
            </a:endParaRPr>
          </a:p>
        </p:txBody>
      </p:sp>
      <p:sp>
        <p:nvSpPr>
          <p:cNvPr id="157" name="Google Shape;157;p28"/>
          <p:cNvSpPr txBox="1"/>
          <p:nvPr/>
        </p:nvSpPr>
        <p:spPr>
          <a:xfrm>
            <a:off x="7402825" y="1847675"/>
            <a:ext cx="2029200" cy="18471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46668"/>
              </a:lnSpc>
              <a:spcBef>
                <a:spcPts val="0"/>
              </a:spcBef>
              <a:spcAft>
                <a:spcPts val="0"/>
              </a:spcAft>
              <a:buClr>
                <a:schemeClr val="dk1"/>
              </a:buClr>
              <a:buSzPts val="1100"/>
              <a:buFont typeface="Arial"/>
              <a:buNone/>
            </a:pPr>
            <a:r>
              <a:rPr lang="tr-TR" sz="2000" b="1" i="0" u="none" strike="noStrike" cap="none">
                <a:solidFill>
                  <a:srgbClr val="1D1C1D"/>
                </a:solidFill>
                <a:highlight>
                  <a:srgbClr val="FFFFFF"/>
                </a:highlight>
                <a:latin typeface="Oswald"/>
                <a:ea typeface="Oswald"/>
                <a:cs typeface="Oswald"/>
                <a:sym typeface="Oswald"/>
              </a:rPr>
              <a:t>Bug fix</a:t>
            </a:r>
            <a:endParaRPr sz="2000" b="1" i="0" u="none" strike="noStrike" cap="none">
              <a:solidFill>
                <a:schemeClr val="hlink"/>
              </a:solidFill>
              <a:highlight>
                <a:srgbClr val="FFFFFF"/>
              </a:highlight>
              <a:latin typeface="Oswald"/>
              <a:ea typeface="Oswald"/>
              <a:cs typeface="Oswald"/>
              <a:sym typeface="Oswald"/>
            </a:endParaRPr>
          </a:p>
          <a:p>
            <a:pPr marL="190500" marR="190500" lvl="0" indent="0" algn="l" rtl="0">
              <a:lnSpc>
                <a:spcPct val="146668"/>
              </a:lnSpc>
              <a:spcBef>
                <a:spcPts val="0"/>
              </a:spcBef>
              <a:spcAft>
                <a:spcPts val="0"/>
              </a:spcAft>
              <a:buClr>
                <a:schemeClr val="dk1"/>
              </a:buClr>
              <a:buSzPts val="1100"/>
              <a:buFont typeface="Arial"/>
              <a:buNone/>
            </a:pPr>
            <a:r>
              <a:rPr lang="tr-TR" sz="2000" b="1" i="0" u="none" strike="noStrike" cap="none">
                <a:solidFill>
                  <a:srgbClr val="1D1C1D"/>
                </a:solidFill>
                <a:highlight>
                  <a:srgbClr val="FFFFFF"/>
                </a:highlight>
                <a:latin typeface="Oswald"/>
                <a:ea typeface="Oswald"/>
                <a:cs typeface="Oswald"/>
                <a:sym typeface="Oswald"/>
              </a:rPr>
              <a:t>Update</a:t>
            </a:r>
            <a:endParaRPr sz="2000" b="1" i="0" u="none" strike="noStrike" cap="none">
              <a:solidFill>
                <a:schemeClr val="hlink"/>
              </a:solidFill>
              <a:highlight>
                <a:srgbClr val="FFFFFF"/>
              </a:highlight>
              <a:latin typeface="Oswald"/>
              <a:ea typeface="Oswald"/>
              <a:cs typeface="Oswald"/>
              <a:sym typeface="Oswald"/>
            </a:endParaRPr>
          </a:p>
          <a:p>
            <a:pPr marL="190500" marR="190500" lvl="0" indent="0" algn="l" rtl="0">
              <a:lnSpc>
                <a:spcPct val="146668"/>
              </a:lnSpc>
              <a:spcBef>
                <a:spcPts val="0"/>
              </a:spcBef>
              <a:spcAft>
                <a:spcPts val="0"/>
              </a:spcAft>
              <a:buClr>
                <a:schemeClr val="dk1"/>
              </a:buClr>
              <a:buSzPts val="1100"/>
              <a:buFont typeface="Arial"/>
              <a:buNone/>
            </a:pPr>
            <a:r>
              <a:rPr lang="tr-TR" sz="2000" b="1" i="0" u="none" strike="noStrike" cap="none">
                <a:solidFill>
                  <a:srgbClr val="1D1C1D"/>
                </a:solidFill>
                <a:highlight>
                  <a:srgbClr val="FFFFFF"/>
                </a:highlight>
                <a:latin typeface="Oswald"/>
                <a:ea typeface="Oswald"/>
                <a:cs typeface="Oswald"/>
                <a:sym typeface="Oswald"/>
              </a:rPr>
              <a:t>New features</a:t>
            </a:r>
            <a:endParaRPr sz="2000" b="1" i="0" u="none" strike="noStrike" cap="none">
              <a:solidFill>
                <a:srgbClr val="1D1C1D"/>
              </a:solidFill>
              <a:highlight>
                <a:srgbClr val="FFFFFF"/>
              </a:highlight>
              <a:latin typeface="Oswald"/>
              <a:ea typeface="Oswald"/>
              <a:cs typeface="Oswald"/>
              <a:sym typeface="Oswald"/>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Oswald"/>
              <a:ea typeface="Oswald"/>
              <a:cs typeface="Oswald"/>
              <a:sym typeface="Oswald"/>
            </a:endParaRPr>
          </a:p>
        </p:txBody>
      </p:sp>
      <p:pic>
        <p:nvPicPr>
          <p:cNvPr id="158" name="Google Shape;158;p28"/>
          <p:cNvPicPr preferRelativeResize="0"/>
          <p:nvPr/>
        </p:nvPicPr>
        <p:blipFill rotWithShape="1">
          <a:blip r:embed="rId4">
            <a:alphaModFix/>
          </a:blip>
          <a:srcRect l="17218" b="5382"/>
          <a:stretch/>
        </p:blipFill>
        <p:spPr>
          <a:xfrm>
            <a:off x="152400" y="2860475"/>
            <a:ext cx="3701875" cy="2192501"/>
          </a:xfrm>
          <a:prstGeom prst="rect">
            <a:avLst/>
          </a:prstGeom>
          <a:noFill/>
          <a:ln>
            <a:noFill/>
          </a:ln>
        </p:spPr>
      </p:pic>
      <p:sp>
        <p:nvSpPr>
          <p:cNvPr id="159" name="Google Shape;159;p28"/>
          <p:cNvSpPr txBox="1"/>
          <p:nvPr/>
        </p:nvSpPr>
        <p:spPr>
          <a:xfrm>
            <a:off x="-243525" y="607650"/>
            <a:ext cx="7045800" cy="461700"/>
          </a:xfrm>
          <a:prstGeom prst="rect">
            <a:avLst/>
          </a:prstGeom>
          <a:noFill/>
          <a:ln>
            <a:noFill/>
          </a:ln>
        </p:spPr>
        <p:txBody>
          <a:bodyPr spcFirstLastPara="1" wrap="square" lIns="91425" tIns="91425" rIns="91425" bIns="91425" anchor="t" anchorCtr="0">
            <a:spAutoFit/>
          </a:bodyPr>
          <a:lstStyle/>
          <a:p>
            <a:pPr marL="457200" marR="0" lvl="0" indent="-342900" algn="ctr" rtl="0">
              <a:lnSpc>
                <a:spcPct val="100000"/>
              </a:lnSpc>
              <a:spcBef>
                <a:spcPts val="0"/>
              </a:spcBef>
              <a:spcAft>
                <a:spcPts val="0"/>
              </a:spcAft>
              <a:buClr>
                <a:srgbClr val="002060"/>
              </a:buClr>
              <a:buSzPts val="1800"/>
              <a:buFont typeface="Arial"/>
              <a:buChar char="●"/>
            </a:pPr>
            <a:r>
              <a:rPr lang="tr-TR" sz="1800" b="0" i="0" u="none" strike="noStrike" cap="none">
                <a:solidFill>
                  <a:schemeClr val="dk1"/>
                </a:solidFill>
                <a:latin typeface="Arial"/>
                <a:ea typeface="Arial"/>
                <a:cs typeface="Arial"/>
                <a:sym typeface="Arial"/>
              </a:rPr>
              <a:t>SDLC is a structured way to create and develop software.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66"/>
          <p:cNvSpPr txBox="1">
            <a:spLocks noGrp="1"/>
          </p:cNvSpPr>
          <p:nvPr>
            <p:ph type="ctrTitle"/>
          </p:nvPr>
        </p:nvSpPr>
        <p:spPr>
          <a:xfrm>
            <a:off x="1003700" y="1986001"/>
            <a:ext cx="4676700" cy="1182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Scrum Overview</a:t>
            </a:r>
            <a:endParaRPr>
              <a:solidFill>
                <a:srgbClr val="741B47"/>
              </a:solidFill>
              <a:latin typeface="Raleway Medium"/>
              <a:ea typeface="Raleway Medium"/>
              <a:cs typeface="Raleway Medium"/>
              <a:sym typeface="Raleway Medium"/>
            </a:endParaRPr>
          </a:p>
        </p:txBody>
      </p:sp>
      <p:sp>
        <p:nvSpPr>
          <p:cNvPr id="1075" name="Google Shape;1075;p6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pic>
        <p:nvPicPr>
          <p:cNvPr id="1076" name="Google Shape;1076;p66"/>
          <p:cNvPicPr preferRelativeResize="0"/>
          <p:nvPr/>
        </p:nvPicPr>
        <p:blipFill rotWithShape="1">
          <a:blip r:embed="rId3">
            <a:alphaModFix/>
          </a:blip>
          <a:srcRect/>
          <a:stretch/>
        </p:blipFill>
        <p:spPr>
          <a:xfrm>
            <a:off x="3926600" y="834013"/>
            <a:ext cx="5217400" cy="3475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41</a:t>
            </a:fld>
            <a:endParaRPr/>
          </a:p>
        </p:txBody>
      </p:sp>
      <p:sp>
        <p:nvSpPr>
          <p:cNvPr id="1082" name="Google Shape;1082;p6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What is Scrum?</a:t>
            </a:r>
            <a:endParaRPr sz="4000" b="0" i="0" u="none" strike="noStrike" cap="none">
              <a:solidFill>
                <a:srgbClr val="741B47"/>
              </a:solidFill>
              <a:latin typeface="Raleway Medium"/>
              <a:ea typeface="Raleway Medium"/>
              <a:cs typeface="Raleway Medium"/>
              <a:sym typeface="Raleway Medium"/>
            </a:endParaRPr>
          </a:p>
        </p:txBody>
      </p:sp>
      <p:sp>
        <p:nvSpPr>
          <p:cNvPr id="1083" name="Google Shape;1083;p67"/>
          <p:cNvSpPr/>
          <p:nvPr/>
        </p:nvSpPr>
        <p:spPr>
          <a:xfrm>
            <a:off x="366450" y="800200"/>
            <a:ext cx="8411100" cy="1231200"/>
          </a:xfrm>
          <a:prstGeom prst="roundRect">
            <a:avLst>
              <a:gd name="adj" fmla="val 16667"/>
            </a:avLst>
          </a:prstGeom>
          <a:solidFill>
            <a:srgbClr val="EAD1DC">
              <a:alpha val="88627"/>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60000" marR="360000" lvl="0" indent="0" algn="ctr" rtl="0">
              <a:lnSpc>
                <a:spcPct val="110000"/>
              </a:lnSpc>
              <a:spcBef>
                <a:spcPts val="600"/>
              </a:spcBef>
              <a:spcAft>
                <a:spcPts val="0"/>
              </a:spcAft>
              <a:buClr>
                <a:srgbClr val="000000"/>
              </a:buClr>
              <a:buSzPts val="2000"/>
              <a:buFont typeface="Arial"/>
              <a:buNone/>
            </a:pPr>
            <a:r>
              <a:rPr lang="tr-TR" sz="2000" b="0" i="0" u="none" strike="noStrike" cap="none">
                <a:solidFill>
                  <a:srgbClr val="002060"/>
                </a:solidFill>
                <a:latin typeface="Montserrat Medium"/>
                <a:ea typeface="Montserrat Medium"/>
                <a:cs typeface="Montserrat Medium"/>
                <a:sym typeface="Montserrat Medium"/>
              </a:rPr>
              <a:t>A framework within which people can address complex adaptive problems, while productively and creatively delivering products of the highest possible value.</a:t>
            </a:r>
            <a:endParaRPr sz="2000" b="0" i="0" u="none" strike="noStrike" cap="none">
              <a:solidFill>
                <a:srgbClr val="002060"/>
              </a:solidFill>
              <a:latin typeface="Montserrat Medium"/>
              <a:ea typeface="Montserrat Medium"/>
              <a:cs typeface="Montserrat Medium"/>
              <a:sym typeface="Montserrat Medium"/>
            </a:endParaRPr>
          </a:p>
        </p:txBody>
      </p:sp>
      <p:sp>
        <p:nvSpPr>
          <p:cNvPr id="1084" name="Google Shape;1084;p67"/>
          <p:cNvSpPr/>
          <p:nvPr/>
        </p:nvSpPr>
        <p:spPr>
          <a:xfrm>
            <a:off x="431800" y="4213750"/>
            <a:ext cx="2659800" cy="423000"/>
          </a:xfrm>
          <a:prstGeom prst="roundRect">
            <a:avLst>
              <a:gd name="adj" fmla="val 16667"/>
            </a:avLst>
          </a:prstGeom>
          <a:solidFill>
            <a:srgbClr val="B6D7A8"/>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700"/>
              <a:buFont typeface="Arial"/>
              <a:buNone/>
            </a:pPr>
            <a:r>
              <a:rPr lang="tr-TR" sz="1700" b="0" i="0" u="none" strike="noStrike" cap="none">
                <a:solidFill>
                  <a:srgbClr val="741B47"/>
                </a:solidFill>
                <a:latin typeface="Montserrat SemiBold"/>
                <a:ea typeface="Montserrat SemiBold"/>
                <a:cs typeface="Montserrat SemiBold"/>
                <a:sym typeface="Montserrat SemiBold"/>
              </a:rPr>
              <a:t>Lightweight</a:t>
            </a:r>
            <a:endParaRPr sz="1700" b="0" i="0" u="none" strike="noStrike" cap="none">
              <a:solidFill>
                <a:srgbClr val="741B47"/>
              </a:solidFill>
              <a:latin typeface="Montserrat SemiBold"/>
              <a:ea typeface="Montserrat SemiBold"/>
              <a:cs typeface="Montserrat SemiBold"/>
              <a:sym typeface="Montserrat SemiBold"/>
            </a:endParaRPr>
          </a:p>
        </p:txBody>
      </p:sp>
      <p:sp>
        <p:nvSpPr>
          <p:cNvPr id="1085" name="Google Shape;1085;p67"/>
          <p:cNvSpPr/>
          <p:nvPr/>
        </p:nvSpPr>
        <p:spPr>
          <a:xfrm>
            <a:off x="3242068" y="4213750"/>
            <a:ext cx="2659800" cy="423000"/>
          </a:xfrm>
          <a:prstGeom prst="roundRect">
            <a:avLst>
              <a:gd name="adj" fmla="val 16667"/>
            </a:avLst>
          </a:prstGeom>
          <a:solidFill>
            <a:srgbClr val="A2C4C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700"/>
              <a:buFont typeface="Arial"/>
              <a:buNone/>
            </a:pPr>
            <a:r>
              <a:rPr lang="tr-TR" sz="1700" b="0" i="0" u="none" strike="noStrike" cap="none">
                <a:solidFill>
                  <a:srgbClr val="741B47"/>
                </a:solidFill>
                <a:latin typeface="Montserrat SemiBold"/>
                <a:ea typeface="Montserrat SemiBold"/>
                <a:cs typeface="Montserrat SemiBold"/>
                <a:sym typeface="Montserrat SemiBold"/>
              </a:rPr>
              <a:t>Simple to understand</a:t>
            </a:r>
            <a:endParaRPr sz="1700" b="0" i="0" u="none" strike="noStrike" cap="none">
              <a:solidFill>
                <a:srgbClr val="741B47"/>
              </a:solidFill>
              <a:latin typeface="Montserrat SemiBold"/>
              <a:ea typeface="Montserrat SemiBold"/>
              <a:cs typeface="Montserrat SemiBold"/>
              <a:sym typeface="Montserrat SemiBold"/>
            </a:endParaRPr>
          </a:p>
        </p:txBody>
      </p:sp>
      <p:sp>
        <p:nvSpPr>
          <p:cNvPr id="1086" name="Google Shape;1086;p67"/>
          <p:cNvSpPr/>
          <p:nvPr/>
        </p:nvSpPr>
        <p:spPr>
          <a:xfrm>
            <a:off x="6052355" y="4213750"/>
            <a:ext cx="2659800" cy="423000"/>
          </a:xfrm>
          <a:prstGeom prst="roundRect">
            <a:avLst>
              <a:gd name="adj" fmla="val 16667"/>
            </a:avLst>
          </a:prstGeom>
          <a:solidFill>
            <a:srgbClr val="D9D2E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700"/>
              <a:buFont typeface="Arial"/>
              <a:buNone/>
            </a:pPr>
            <a:r>
              <a:rPr lang="tr-TR" sz="1700" b="0" i="0" u="none" strike="noStrike" cap="none">
                <a:solidFill>
                  <a:srgbClr val="741B47"/>
                </a:solidFill>
                <a:latin typeface="Montserrat SemiBold"/>
                <a:ea typeface="Montserrat SemiBold"/>
                <a:cs typeface="Montserrat SemiBold"/>
                <a:sym typeface="Montserrat SemiBold"/>
              </a:rPr>
              <a:t>Difficult to master</a:t>
            </a:r>
            <a:endParaRPr sz="1700" b="0" i="0" u="none" strike="noStrike" cap="none">
              <a:solidFill>
                <a:srgbClr val="741B47"/>
              </a:solidFill>
              <a:latin typeface="Montserrat SemiBold"/>
              <a:ea typeface="Montserrat SemiBold"/>
              <a:cs typeface="Montserrat SemiBold"/>
              <a:sym typeface="Montserrat SemiBold"/>
            </a:endParaRPr>
          </a:p>
        </p:txBody>
      </p:sp>
      <p:pic>
        <p:nvPicPr>
          <p:cNvPr id="1087" name="Google Shape;1087;p67"/>
          <p:cNvPicPr preferRelativeResize="0"/>
          <p:nvPr/>
        </p:nvPicPr>
        <p:blipFill rotWithShape="1">
          <a:blip r:embed="rId3">
            <a:alphaModFix/>
          </a:blip>
          <a:srcRect/>
          <a:stretch/>
        </p:blipFill>
        <p:spPr>
          <a:xfrm>
            <a:off x="930813" y="2379675"/>
            <a:ext cx="1661775" cy="1661775"/>
          </a:xfrm>
          <a:prstGeom prst="rect">
            <a:avLst/>
          </a:prstGeom>
          <a:noFill/>
          <a:ln>
            <a:noFill/>
          </a:ln>
        </p:spPr>
      </p:pic>
      <p:pic>
        <p:nvPicPr>
          <p:cNvPr id="1088" name="Google Shape;1088;p67"/>
          <p:cNvPicPr preferRelativeResize="0"/>
          <p:nvPr/>
        </p:nvPicPr>
        <p:blipFill rotWithShape="1">
          <a:blip r:embed="rId4">
            <a:alphaModFix/>
          </a:blip>
          <a:srcRect/>
          <a:stretch/>
        </p:blipFill>
        <p:spPr>
          <a:xfrm>
            <a:off x="6604125" y="2379675"/>
            <a:ext cx="1661775" cy="1661775"/>
          </a:xfrm>
          <a:prstGeom prst="rect">
            <a:avLst/>
          </a:prstGeom>
          <a:noFill/>
          <a:ln>
            <a:noFill/>
          </a:ln>
        </p:spPr>
      </p:pic>
      <p:pic>
        <p:nvPicPr>
          <p:cNvPr id="1089" name="Google Shape;1089;p67"/>
          <p:cNvPicPr preferRelativeResize="0"/>
          <p:nvPr/>
        </p:nvPicPr>
        <p:blipFill rotWithShape="1">
          <a:blip r:embed="rId5">
            <a:alphaModFix/>
          </a:blip>
          <a:srcRect/>
          <a:stretch/>
        </p:blipFill>
        <p:spPr>
          <a:xfrm>
            <a:off x="3741088" y="2379675"/>
            <a:ext cx="1661775" cy="1661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42</a:t>
            </a:fld>
            <a:endParaRPr/>
          </a:p>
        </p:txBody>
      </p:sp>
      <p:sp>
        <p:nvSpPr>
          <p:cNvPr id="1095" name="Google Shape;1095;p6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What is Scrum?</a:t>
            </a:r>
            <a:endParaRPr sz="4000" b="0" i="0" u="none" strike="noStrike" cap="none">
              <a:solidFill>
                <a:srgbClr val="741B47"/>
              </a:solidFill>
              <a:latin typeface="Raleway Medium"/>
              <a:ea typeface="Raleway Medium"/>
              <a:cs typeface="Raleway Medium"/>
              <a:sym typeface="Raleway Medium"/>
            </a:endParaRPr>
          </a:p>
        </p:txBody>
      </p:sp>
      <p:sp>
        <p:nvSpPr>
          <p:cNvPr id="1096" name="Google Shape;1096;p68"/>
          <p:cNvSpPr/>
          <p:nvPr/>
        </p:nvSpPr>
        <p:spPr>
          <a:xfrm>
            <a:off x="366450" y="800200"/>
            <a:ext cx="8411100" cy="813900"/>
          </a:xfrm>
          <a:prstGeom prst="roundRect">
            <a:avLst>
              <a:gd name="adj" fmla="val 16667"/>
            </a:avLst>
          </a:prstGeom>
          <a:solidFill>
            <a:srgbClr val="EAD1DC">
              <a:alpha val="88627"/>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60000" marR="360000" lvl="0" indent="0" algn="ctr" rtl="0">
              <a:lnSpc>
                <a:spcPct val="110000"/>
              </a:lnSpc>
              <a:spcBef>
                <a:spcPts val="600"/>
              </a:spcBef>
              <a:spcAft>
                <a:spcPts val="0"/>
              </a:spcAft>
              <a:buClr>
                <a:srgbClr val="000000"/>
              </a:buClr>
              <a:buSzPts val="2000"/>
              <a:buFont typeface="Arial"/>
              <a:buNone/>
            </a:pPr>
            <a:r>
              <a:rPr lang="tr-TR" sz="2000" b="0" i="0" u="none" strike="noStrike" cap="none">
                <a:solidFill>
                  <a:srgbClr val="002060"/>
                </a:solidFill>
                <a:latin typeface="Montserrat Medium"/>
                <a:ea typeface="Montserrat Medium"/>
                <a:cs typeface="Montserrat Medium"/>
                <a:sym typeface="Montserrat Medium"/>
              </a:rPr>
              <a:t>Scrum emphasizes delivering business value frequently through short iterations known as sprints.</a:t>
            </a:r>
            <a:endParaRPr sz="2000" b="0" i="0" u="none" strike="noStrike" cap="none">
              <a:solidFill>
                <a:srgbClr val="002060"/>
              </a:solidFill>
              <a:latin typeface="Montserrat Medium"/>
              <a:ea typeface="Montserrat Medium"/>
              <a:cs typeface="Montserrat Medium"/>
              <a:sym typeface="Montserrat Medium"/>
            </a:endParaRPr>
          </a:p>
        </p:txBody>
      </p:sp>
      <p:pic>
        <p:nvPicPr>
          <p:cNvPr id="1097" name="Google Shape;1097;p68"/>
          <p:cNvPicPr preferRelativeResize="0"/>
          <p:nvPr/>
        </p:nvPicPr>
        <p:blipFill rotWithShape="1">
          <a:blip r:embed="rId3">
            <a:alphaModFix/>
          </a:blip>
          <a:srcRect/>
          <a:stretch/>
        </p:blipFill>
        <p:spPr>
          <a:xfrm>
            <a:off x="3506575" y="1766500"/>
            <a:ext cx="1905000" cy="1905000"/>
          </a:xfrm>
          <a:prstGeom prst="rect">
            <a:avLst/>
          </a:prstGeom>
          <a:noFill/>
          <a:ln>
            <a:noFill/>
          </a:ln>
        </p:spPr>
      </p:pic>
      <p:sp>
        <p:nvSpPr>
          <p:cNvPr id="1098" name="Google Shape;1098;p68"/>
          <p:cNvSpPr txBox="1"/>
          <p:nvPr/>
        </p:nvSpPr>
        <p:spPr>
          <a:xfrm>
            <a:off x="977700" y="3950025"/>
            <a:ext cx="7188600" cy="57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0" i="0" u="none" strike="noStrike" cap="none">
                <a:solidFill>
                  <a:srgbClr val="002060"/>
                </a:solidFill>
                <a:latin typeface="Montserrat Medium"/>
                <a:ea typeface="Montserrat Medium"/>
                <a:cs typeface="Montserrat Medium"/>
                <a:sym typeface="Montserrat Medium"/>
              </a:rPr>
              <a:t>This gives visibility to the work that’s being done and creates opportunities for feedback.</a:t>
            </a:r>
            <a:endParaRPr sz="2000" b="0" i="0" u="none" strike="noStrike" cap="none">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43</a:t>
            </a:fld>
            <a:endParaRPr/>
          </a:p>
        </p:txBody>
      </p:sp>
      <p:sp>
        <p:nvSpPr>
          <p:cNvPr id="1104" name="Google Shape;1104;p6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Origin of Scrum</a:t>
            </a:r>
            <a:endParaRPr sz="4000" b="0" i="0" u="none" strike="noStrike" cap="none">
              <a:solidFill>
                <a:srgbClr val="741B47"/>
              </a:solidFill>
              <a:latin typeface="Raleway Medium"/>
              <a:ea typeface="Raleway Medium"/>
              <a:cs typeface="Raleway Medium"/>
              <a:sym typeface="Raleway Medium"/>
            </a:endParaRPr>
          </a:p>
        </p:txBody>
      </p:sp>
      <p:sp>
        <p:nvSpPr>
          <p:cNvPr id="1105" name="Google Shape;1105;p69"/>
          <p:cNvSpPr/>
          <p:nvPr/>
        </p:nvSpPr>
        <p:spPr>
          <a:xfrm>
            <a:off x="366450" y="800200"/>
            <a:ext cx="8411100" cy="813900"/>
          </a:xfrm>
          <a:prstGeom prst="roundRect">
            <a:avLst>
              <a:gd name="adj" fmla="val 16667"/>
            </a:avLst>
          </a:prstGeom>
          <a:solidFill>
            <a:srgbClr val="EAD1DC">
              <a:alpha val="88627"/>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60000" marR="360000" lvl="0" indent="0" algn="ctr" rtl="0">
              <a:lnSpc>
                <a:spcPct val="110000"/>
              </a:lnSpc>
              <a:spcBef>
                <a:spcPts val="600"/>
              </a:spcBef>
              <a:spcAft>
                <a:spcPts val="0"/>
              </a:spcAft>
              <a:buClr>
                <a:srgbClr val="000000"/>
              </a:buClr>
              <a:buSzPts val="2000"/>
              <a:buFont typeface="Arial"/>
              <a:buNone/>
            </a:pPr>
            <a:r>
              <a:rPr lang="tr-TR" sz="2000" b="0" i="0" u="none" strike="noStrike" cap="none">
                <a:solidFill>
                  <a:srgbClr val="002060"/>
                </a:solidFill>
                <a:latin typeface="Montserrat Medium"/>
                <a:ea typeface="Montserrat Medium"/>
                <a:cs typeface="Montserrat Medium"/>
                <a:sym typeface="Montserrat Medium"/>
              </a:rPr>
              <a:t>Scrum is one of the leading agile techniques developed in the 1990s by Ken Schwaber and Jeff Sutherland.</a:t>
            </a:r>
            <a:endParaRPr sz="2000" b="0" i="0" u="none" strike="noStrike" cap="none">
              <a:solidFill>
                <a:srgbClr val="002060"/>
              </a:solidFill>
              <a:latin typeface="Montserrat Medium"/>
              <a:ea typeface="Montserrat Medium"/>
              <a:cs typeface="Montserrat Medium"/>
              <a:sym typeface="Montserrat Medium"/>
            </a:endParaRPr>
          </a:p>
        </p:txBody>
      </p:sp>
      <p:sp>
        <p:nvSpPr>
          <p:cNvPr id="1106" name="Google Shape;1106;p69"/>
          <p:cNvSpPr/>
          <p:nvPr/>
        </p:nvSpPr>
        <p:spPr>
          <a:xfrm>
            <a:off x="807300" y="4202850"/>
            <a:ext cx="7529400" cy="694200"/>
          </a:xfrm>
          <a:prstGeom prst="roundRect">
            <a:avLst>
              <a:gd name="adj" fmla="val 16667"/>
            </a:avLst>
          </a:prstGeom>
          <a:solidFill>
            <a:srgbClr val="FF0000"/>
          </a:solid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35999" marR="35999" lvl="0" indent="0" algn="ctr" rtl="0">
              <a:lnSpc>
                <a:spcPct val="110000"/>
              </a:lnSpc>
              <a:spcBef>
                <a:spcPts val="600"/>
              </a:spcBef>
              <a:spcAft>
                <a:spcPts val="0"/>
              </a:spcAft>
              <a:buClr>
                <a:srgbClr val="000000"/>
              </a:buClr>
              <a:buSzPts val="2000"/>
              <a:buFont typeface="Arial"/>
              <a:buNone/>
            </a:pPr>
            <a:r>
              <a:rPr lang="tr-TR" sz="2000" b="0" i="0" u="none" strike="noStrike" cap="none">
                <a:solidFill>
                  <a:srgbClr val="FFFFFF"/>
                </a:solidFill>
                <a:latin typeface="Montserrat Medium"/>
                <a:ea typeface="Montserrat Medium"/>
                <a:cs typeface="Montserrat Medium"/>
                <a:sym typeface="Montserrat Medium"/>
              </a:rPr>
              <a:t>More than 50% of all projects use this methodology.</a:t>
            </a:r>
            <a:endParaRPr sz="2000" b="0" i="0" u="none" strike="noStrike" cap="none">
              <a:solidFill>
                <a:srgbClr val="FFFFFF"/>
              </a:solidFill>
              <a:latin typeface="Montserrat Medium"/>
              <a:ea typeface="Montserrat Medium"/>
              <a:cs typeface="Montserrat Medium"/>
              <a:sym typeface="Montserrat Medium"/>
            </a:endParaRPr>
          </a:p>
        </p:txBody>
      </p:sp>
      <p:pic>
        <p:nvPicPr>
          <p:cNvPr id="1107" name="Google Shape;1107;p69"/>
          <p:cNvPicPr preferRelativeResize="0"/>
          <p:nvPr/>
        </p:nvPicPr>
        <p:blipFill rotWithShape="1">
          <a:blip r:embed="rId3">
            <a:alphaModFix/>
          </a:blip>
          <a:srcRect/>
          <a:stretch/>
        </p:blipFill>
        <p:spPr>
          <a:xfrm>
            <a:off x="2614100" y="1723000"/>
            <a:ext cx="3915803" cy="2327451"/>
          </a:xfrm>
          <a:prstGeom prst="rect">
            <a:avLst/>
          </a:prstGeom>
          <a:noFill/>
          <a:ln w="28575" cap="flat" cmpd="sng">
            <a:solidFill>
              <a:srgbClr val="FF0000"/>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7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44</a:t>
            </a:fld>
            <a:endParaRPr/>
          </a:p>
        </p:txBody>
      </p:sp>
      <p:sp>
        <p:nvSpPr>
          <p:cNvPr id="1113" name="Google Shape;1113;p70"/>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Framework</a:t>
            </a:r>
            <a:endParaRPr sz="4000" b="0" i="0" u="none" strike="noStrike" cap="none">
              <a:solidFill>
                <a:srgbClr val="741B47"/>
              </a:solidFill>
              <a:latin typeface="Raleway Medium"/>
              <a:ea typeface="Raleway Medium"/>
              <a:cs typeface="Raleway Medium"/>
              <a:sym typeface="Raleway Medium"/>
            </a:endParaRPr>
          </a:p>
        </p:txBody>
      </p:sp>
      <p:pic>
        <p:nvPicPr>
          <p:cNvPr id="1114" name="Google Shape;1114;p70"/>
          <p:cNvPicPr preferRelativeResize="0"/>
          <p:nvPr/>
        </p:nvPicPr>
        <p:blipFill rotWithShape="1">
          <a:blip r:embed="rId3">
            <a:alphaModFix/>
          </a:blip>
          <a:srcRect/>
          <a:stretch/>
        </p:blipFill>
        <p:spPr>
          <a:xfrm>
            <a:off x="703110" y="743487"/>
            <a:ext cx="7737775" cy="40962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7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45</a:t>
            </a:fld>
            <a:endParaRPr/>
          </a:p>
        </p:txBody>
      </p:sp>
      <p:sp>
        <p:nvSpPr>
          <p:cNvPr id="1120" name="Google Shape;1120;p7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Practices</a:t>
            </a:r>
            <a:endParaRPr sz="4000" b="0" i="0" u="none" strike="noStrike" cap="none">
              <a:solidFill>
                <a:srgbClr val="741B47"/>
              </a:solidFill>
              <a:latin typeface="Raleway Medium"/>
              <a:ea typeface="Raleway Medium"/>
              <a:cs typeface="Raleway Medium"/>
              <a:sym typeface="Raleway Medium"/>
            </a:endParaRPr>
          </a:p>
        </p:txBody>
      </p:sp>
      <p:pic>
        <p:nvPicPr>
          <p:cNvPr id="1121" name="Google Shape;1121;p71"/>
          <p:cNvPicPr preferRelativeResize="0"/>
          <p:nvPr/>
        </p:nvPicPr>
        <p:blipFill rotWithShape="1">
          <a:blip r:embed="rId3">
            <a:alphaModFix/>
          </a:blip>
          <a:srcRect/>
          <a:stretch/>
        </p:blipFill>
        <p:spPr>
          <a:xfrm>
            <a:off x="190425" y="691625"/>
            <a:ext cx="6577800" cy="4311551"/>
          </a:xfrm>
          <a:prstGeom prst="rect">
            <a:avLst/>
          </a:prstGeom>
          <a:noFill/>
          <a:ln>
            <a:noFill/>
          </a:ln>
        </p:spPr>
      </p:pic>
      <p:pic>
        <p:nvPicPr>
          <p:cNvPr id="1122" name="Google Shape;1122;p71"/>
          <p:cNvPicPr preferRelativeResize="0"/>
          <p:nvPr/>
        </p:nvPicPr>
        <p:blipFill rotWithShape="1">
          <a:blip r:embed="rId4">
            <a:alphaModFix/>
          </a:blip>
          <a:srcRect/>
          <a:stretch/>
        </p:blipFill>
        <p:spPr>
          <a:xfrm>
            <a:off x="7189100" y="624275"/>
            <a:ext cx="1260000" cy="1260000"/>
          </a:xfrm>
          <a:prstGeom prst="rect">
            <a:avLst/>
          </a:prstGeom>
          <a:noFill/>
          <a:ln>
            <a:noFill/>
          </a:ln>
        </p:spPr>
      </p:pic>
      <p:pic>
        <p:nvPicPr>
          <p:cNvPr id="1123" name="Google Shape;1123;p71"/>
          <p:cNvPicPr preferRelativeResize="0"/>
          <p:nvPr/>
        </p:nvPicPr>
        <p:blipFill rotWithShape="1">
          <a:blip r:embed="rId5">
            <a:alphaModFix/>
          </a:blip>
          <a:srcRect/>
          <a:stretch/>
        </p:blipFill>
        <p:spPr>
          <a:xfrm>
            <a:off x="7189088" y="2183713"/>
            <a:ext cx="1260000" cy="1260000"/>
          </a:xfrm>
          <a:prstGeom prst="rect">
            <a:avLst/>
          </a:prstGeom>
          <a:noFill/>
          <a:ln>
            <a:noFill/>
          </a:ln>
        </p:spPr>
      </p:pic>
      <p:pic>
        <p:nvPicPr>
          <p:cNvPr id="1124" name="Google Shape;1124;p71"/>
          <p:cNvPicPr preferRelativeResize="0"/>
          <p:nvPr/>
        </p:nvPicPr>
        <p:blipFill rotWithShape="1">
          <a:blip r:embed="rId6">
            <a:alphaModFix/>
          </a:blip>
          <a:srcRect/>
          <a:stretch/>
        </p:blipFill>
        <p:spPr>
          <a:xfrm>
            <a:off x="7229100" y="3743175"/>
            <a:ext cx="1260000" cy="1260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7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46</a:t>
            </a:fld>
            <a:endParaRPr/>
          </a:p>
        </p:txBody>
      </p:sp>
      <p:sp>
        <p:nvSpPr>
          <p:cNvPr id="1130" name="Google Shape;1130;p7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Practices</a:t>
            </a:r>
            <a:endParaRPr sz="4000" b="0" i="0" u="none" strike="noStrike" cap="none">
              <a:solidFill>
                <a:srgbClr val="741B47"/>
              </a:solidFill>
              <a:latin typeface="Raleway Medium"/>
              <a:ea typeface="Raleway Medium"/>
              <a:cs typeface="Raleway Medium"/>
              <a:sym typeface="Raleway Medium"/>
            </a:endParaRPr>
          </a:p>
        </p:txBody>
      </p:sp>
      <p:pic>
        <p:nvPicPr>
          <p:cNvPr id="1131" name="Google Shape;1131;p72"/>
          <p:cNvPicPr preferRelativeResize="0"/>
          <p:nvPr/>
        </p:nvPicPr>
        <p:blipFill rotWithShape="1">
          <a:blip r:embed="rId3">
            <a:alphaModFix/>
          </a:blip>
          <a:srcRect/>
          <a:stretch/>
        </p:blipFill>
        <p:spPr>
          <a:xfrm>
            <a:off x="190425" y="691625"/>
            <a:ext cx="6577800" cy="4311551"/>
          </a:xfrm>
          <a:prstGeom prst="rect">
            <a:avLst/>
          </a:prstGeom>
          <a:noFill/>
          <a:ln>
            <a:noFill/>
          </a:ln>
        </p:spPr>
      </p:pic>
      <p:pic>
        <p:nvPicPr>
          <p:cNvPr id="1132" name="Google Shape;1132;p72"/>
          <p:cNvPicPr preferRelativeResize="0"/>
          <p:nvPr/>
        </p:nvPicPr>
        <p:blipFill rotWithShape="1">
          <a:blip r:embed="rId4">
            <a:alphaModFix/>
          </a:blip>
          <a:srcRect/>
          <a:stretch/>
        </p:blipFill>
        <p:spPr>
          <a:xfrm>
            <a:off x="7189100" y="624275"/>
            <a:ext cx="1260000" cy="1260000"/>
          </a:xfrm>
          <a:prstGeom prst="rect">
            <a:avLst/>
          </a:prstGeom>
          <a:noFill/>
          <a:ln>
            <a:noFill/>
          </a:ln>
        </p:spPr>
      </p:pic>
      <p:pic>
        <p:nvPicPr>
          <p:cNvPr id="1133" name="Google Shape;1133;p72"/>
          <p:cNvPicPr preferRelativeResize="0"/>
          <p:nvPr/>
        </p:nvPicPr>
        <p:blipFill rotWithShape="1">
          <a:blip r:embed="rId5">
            <a:alphaModFix/>
          </a:blip>
          <a:srcRect/>
          <a:stretch/>
        </p:blipFill>
        <p:spPr>
          <a:xfrm>
            <a:off x="7189088" y="2183713"/>
            <a:ext cx="1260000" cy="1260000"/>
          </a:xfrm>
          <a:prstGeom prst="rect">
            <a:avLst/>
          </a:prstGeom>
          <a:noFill/>
          <a:ln>
            <a:noFill/>
          </a:ln>
        </p:spPr>
      </p:pic>
      <p:pic>
        <p:nvPicPr>
          <p:cNvPr id="1134" name="Google Shape;1134;p72"/>
          <p:cNvPicPr preferRelativeResize="0"/>
          <p:nvPr/>
        </p:nvPicPr>
        <p:blipFill rotWithShape="1">
          <a:blip r:embed="rId6">
            <a:alphaModFix/>
          </a:blip>
          <a:srcRect/>
          <a:stretch/>
        </p:blipFill>
        <p:spPr>
          <a:xfrm>
            <a:off x="7229100" y="3743175"/>
            <a:ext cx="1260000" cy="1260000"/>
          </a:xfrm>
          <a:prstGeom prst="rect">
            <a:avLst/>
          </a:prstGeom>
          <a:noFill/>
          <a:ln>
            <a:noFill/>
          </a:ln>
        </p:spPr>
      </p:pic>
      <p:sp>
        <p:nvSpPr>
          <p:cNvPr id="1135" name="Google Shape;1135;p72"/>
          <p:cNvSpPr/>
          <p:nvPr/>
        </p:nvSpPr>
        <p:spPr>
          <a:xfrm>
            <a:off x="3975375" y="659425"/>
            <a:ext cx="2543400" cy="1149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7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47</a:t>
            </a:fld>
            <a:endParaRPr/>
          </a:p>
        </p:txBody>
      </p:sp>
      <p:sp>
        <p:nvSpPr>
          <p:cNvPr id="1141" name="Google Shape;1141;p73"/>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Practices</a:t>
            </a:r>
            <a:endParaRPr sz="4000" b="0" i="0" u="none" strike="noStrike" cap="none">
              <a:solidFill>
                <a:srgbClr val="741B47"/>
              </a:solidFill>
              <a:latin typeface="Raleway Medium"/>
              <a:ea typeface="Raleway Medium"/>
              <a:cs typeface="Raleway Medium"/>
              <a:sym typeface="Raleway Medium"/>
            </a:endParaRPr>
          </a:p>
        </p:txBody>
      </p:sp>
      <p:pic>
        <p:nvPicPr>
          <p:cNvPr id="1142" name="Google Shape;1142;p73"/>
          <p:cNvPicPr preferRelativeResize="0"/>
          <p:nvPr/>
        </p:nvPicPr>
        <p:blipFill rotWithShape="1">
          <a:blip r:embed="rId3">
            <a:alphaModFix/>
          </a:blip>
          <a:srcRect/>
          <a:stretch/>
        </p:blipFill>
        <p:spPr>
          <a:xfrm>
            <a:off x="190425" y="691625"/>
            <a:ext cx="6577800" cy="4311551"/>
          </a:xfrm>
          <a:prstGeom prst="rect">
            <a:avLst/>
          </a:prstGeom>
          <a:noFill/>
          <a:ln>
            <a:noFill/>
          </a:ln>
        </p:spPr>
      </p:pic>
      <p:pic>
        <p:nvPicPr>
          <p:cNvPr id="1143" name="Google Shape;1143;p73"/>
          <p:cNvPicPr preferRelativeResize="0"/>
          <p:nvPr/>
        </p:nvPicPr>
        <p:blipFill rotWithShape="1">
          <a:blip r:embed="rId4">
            <a:alphaModFix/>
          </a:blip>
          <a:srcRect/>
          <a:stretch/>
        </p:blipFill>
        <p:spPr>
          <a:xfrm>
            <a:off x="7189100" y="624275"/>
            <a:ext cx="1260000" cy="1260000"/>
          </a:xfrm>
          <a:prstGeom prst="rect">
            <a:avLst/>
          </a:prstGeom>
          <a:noFill/>
          <a:ln>
            <a:noFill/>
          </a:ln>
        </p:spPr>
      </p:pic>
      <p:pic>
        <p:nvPicPr>
          <p:cNvPr id="1144" name="Google Shape;1144;p73"/>
          <p:cNvPicPr preferRelativeResize="0"/>
          <p:nvPr/>
        </p:nvPicPr>
        <p:blipFill rotWithShape="1">
          <a:blip r:embed="rId5">
            <a:alphaModFix/>
          </a:blip>
          <a:srcRect/>
          <a:stretch/>
        </p:blipFill>
        <p:spPr>
          <a:xfrm>
            <a:off x="7189088" y="2183713"/>
            <a:ext cx="1260000" cy="1260000"/>
          </a:xfrm>
          <a:prstGeom prst="rect">
            <a:avLst/>
          </a:prstGeom>
          <a:noFill/>
          <a:ln>
            <a:noFill/>
          </a:ln>
        </p:spPr>
      </p:pic>
      <p:pic>
        <p:nvPicPr>
          <p:cNvPr id="1145" name="Google Shape;1145;p73"/>
          <p:cNvPicPr preferRelativeResize="0"/>
          <p:nvPr/>
        </p:nvPicPr>
        <p:blipFill rotWithShape="1">
          <a:blip r:embed="rId6">
            <a:alphaModFix/>
          </a:blip>
          <a:srcRect/>
          <a:stretch/>
        </p:blipFill>
        <p:spPr>
          <a:xfrm>
            <a:off x="7229100" y="3743175"/>
            <a:ext cx="1260000" cy="1260000"/>
          </a:xfrm>
          <a:prstGeom prst="rect">
            <a:avLst/>
          </a:prstGeom>
          <a:noFill/>
          <a:ln>
            <a:noFill/>
          </a:ln>
        </p:spPr>
      </p:pic>
      <p:sp>
        <p:nvSpPr>
          <p:cNvPr id="1146" name="Google Shape;1146;p73"/>
          <p:cNvSpPr/>
          <p:nvPr/>
        </p:nvSpPr>
        <p:spPr>
          <a:xfrm>
            <a:off x="3975375" y="1808700"/>
            <a:ext cx="2543400" cy="1934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48</a:t>
            </a:fld>
            <a:endParaRPr/>
          </a:p>
        </p:txBody>
      </p:sp>
      <p:sp>
        <p:nvSpPr>
          <p:cNvPr id="1152" name="Google Shape;1152;p7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Practices</a:t>
            </a:r>
            <a:endParaRPr sz="4000" b="0" i="0" u="none" strike="noStrike" cap="none">
              <a:solidFill>
                <a:srgbClr val="741B47"/>
              </a:solidFill>
              <a:latin typeface="Raleway Medium"/>
              <a:ea typeface="Raleway Medium"/>
              <a:cs typeface="Raleway Medium"/>
              <a:sym typeface="Raleway Medium"/>
            </a:endParaRPr>
          </a:p>
        </p:txBody>
      </p:sp>
      <p:pic>
        <p:nvPicPr>
          <p:cNvPr id="1153" name="Google Shape;1153;p74"/>
          <p:cNvPicPr preferRelativeResize="0"/>
          <p:nvPr/>
        </p:nvPicPr>
        <p:blipFill rotWithShape="1">
          <a:blip r:embed="rId3">
            <a:alphaModFix/>
          </a:blip>
          <a:srcRect/>
          <a:stretch/>
        </p:blipFill>
        <p:spPr>
          <a:xfrm>
            <a:off x="190425" y="691625"/>
            <a:ext cx="6577800" cy="4311551"/>
          </a:xfrm>
          <a:prstGeom prst="rect">
            <a:avLst/>
          </a:prstGeom>
          <a:noFill/>
          <a:ln>
            <a:noFill/>
          </a:ln>
        </p:spPr>
      </p:pic>
      <p:pic>
        <p:nvPicPr>
          <p:cNvPr id="1154" name="Google Shape;1154;p74"/>
          <p:cNvPicPr preferRelativeResize="0"/>
          <p:nvPr/>
        </p:nvPicPr>
        <p:blipFill rotWithShape="1">
          <a:blip r:embed="rId4">
            <a:alphaModFix/>
          </a:blip>
          <a:srcRect/>
          <a:stretch/>
        </p:blipFill>
        <p:spPr>
          <a:xfrm>
            <a:off x="7189100" y="624275"/>
            <a:ext cx="1260000" cy="1260000"/>
          </a:xfrm>
          <a:prstGeom prst="rect">
            <a:avLst/>
          </a:prstGeom>
          <a:noFill/>
          <a:ln>
            <a:noFill/>
          </a:ln>
        </p:spPr>
      </p:pic>
      <p:pic>
        <p:nvPicPr>
          <p:cNvPr id="1155" name="Google Shape;1155;p74"/>
          <p:cNvPicPr preferRelativeResize="0"/>
          <p:nvPr/>
        </p:nvPicPr>
        <p:blipFill rotWithShape="1">
          <a:blip r:embed="rId5">
            <a:alphaModFix/>
          </a:blip>
          <a:srcRect/>
          <a:stretch/>
        </p:blipFill>
        <p:spPr>
          <a:xfrm>
            <a:off x="7189088" y="2183713"/>
            <a:ext cx="1260000" cy="1260000"/>
          </a:xfrm>
          <a:prstGeom prst="rect">
            <a:avLst/>
          </a:prstGeom>
          <a:noFill/>
          <a:ln>
            <a:noFill/>
          </a:ln>
        </p:spPr>
      </p:pic>
      <p:pic>
        <p:nvPicPr>
          <p:cNvPr id="1156" name="Google Shape;1156;p74"/>
          <p:cNvPicPr preferRelativeResize="0"/>
          <p:nvPr/>
        </p:nvPicPr>
        <p:blipFill rotWithShape="1">
          <a:blip r:embed="rId6">
            <a:alphaModFix/>
          </a:blip>
          <a:srcRect/>
          <a:stretch/>
        </p:blipFill>
        <p:spPr>
          <a:xfrm>
            <a:off x="7229100" y="3743175"/>
            <a:ext cx="1260000" cy="1260000"/>
          </a:xfrm>
          <a:prstGeom prst="rect">
            <a:avLst/>
          </a:prstGeom>
          <a:noFill/>
          <a:ln>
            <a:noFill/>
          </a:ln>
        </p:spPr>
      </p:pic>
      <p:sp>
        <p:nvSpPr>
          <p:cNvPr id="1157" name="Google Shape;1157;p74"/>
          <p:cNvSpPr/>
          <p:nvPr/>
        </p:nvSpPr>
        <p:spPr>
          <a:xfrm>
            <a:off x="3956550" y="3843500"/>
            <a:ext cx="2543400" cy="1159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161"/>
        <p:cNvGrpSpPr/>
        <p:nvPr/>
      </p:nvGrpSpPr>
      <p:grpSpPr>
        <a:xfrm>
          <a:off x="0" y="0"/>
          <a:ext cx="0" cy="0"/>
          <a:chOff x="0" y="0"/>
          <a:chExt cx="0" cy="0"/>
        </a:xfrm>
      </p:grpSpPr>
      <p:sp>
        <p:nvSpPr>
          <p:cNvPr id="1162" name="Google Shape;1162;p75"/>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75"/>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1164" name="Google Shape;1164;p75"/>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1165" name="Google Shape;1165;p75"/>
          <p:cNvSpPr/>
          <p:nvPr/>
        </p:nvSpPr>
        <p:spPr>
          <a:xfrm>
            <a:off x="593100" y="3289875"/>
            <a:ext cx="7957800" cy="10809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75"/>
          <p:cNvSpPr txBox="1">
            <a:spLocks noGrp="1"/>
          </p:cNvSpPr>
          <p:nvPr>
            <p:ph type="title"/>
          </p:nvPr>
        </p:nvSpPr>
        <p:spPr>
          <a:xfrm>
            <a:off x="821550" y="3559950"/>
            <a:ext cx="7422000" cy="6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What is Scrum?</a:t>
            </a:r>
            <a:endParaRPr sz="3200">
              <a:solidFill>
                <a:srgbClr val="0A3534"/>
              </a:solidFill>
              <a:latin typeface="Proxima Nova Semibold"/>
              <a:ea typeface="Proxima Nova Semibold"/>
              <a:cs typeface="Proxima Nova Semibold"/>
              <a:sym typeface="Proxima Nova Semibold"/>
            </a:endParaRPr>
          </a:p>
        </p:txBody>
      </p:sp>
      <p:pic>
        <p:nvPicPr>
          <p:cNvPr id="1167" name="Google Shape;1167;p75"/>
          <p:cNvPicPr preferRelativeResize="0"/>
          <p:nvPr/>
        </p:nvPicPr>
        <p:blipFill rotWithShape="1">
          <a:blip r:embed="rId3">
            <a:alphaModFix/>
          </a:blip>
          <a:srcRect/>
          <a:stretch/>
        </p:blipFill>
        <p:spPr>
          <a:xfrm>
            <a:off x="1184600" y="488248"/>
            <a:ext cx="6774799" cy="2659650"/>
          </a:xfrm>
          <a:prstGeom prst="rect">
            <a:avLst/>
          </a:prstGeom>
          <a:noFill/>
          <a:ln>
            <a:noFill/>
          </a:ln>
        </p:spPr>
      </p:pic>
      <p:pic>
        <p:nvPicPr>
          <p:cNvPr id="1168" name="Google Shape;1168;p75">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1169" name="Google Shape;1169;p75">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165" name="Google Shape;165;p29"/>
          <p:cNvSpPr txBox="1">
            <a:spLocks noGrp="1"/>
          </p:cNvSpPr>
          <p:nvPr>
            <p:ph type="ctrTitle" idx="4294967295"/>
          </p:nvPr>
        </p:nvSpPr>
        <p:spPr>
          <a:xfrm>
            <a:off x="1226700" y="50175"/>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166" name="Google Shape;166;p29"/>
          <p:cNvSpPr txBox="1">
            <a:spLocks noGrp="1"/>
          </p:cNvSpPr>
          <p:nvPr>
            <p:ph type="subTitle" idx="4294967295"/>
          </p:nvPr>
        </p:nvSpPr>
        <p:spPr>
          <a:xfrm>
            <a:off x="703625" y="704775"/>
            <a:ext cx="8256900" cy="3872400"/>
          </a:xfrm>
          <a:prstGeom prst="rect">
            <a:avLst/>
          </a:prstGeom>
          <a:noFill/>
          <a:ln>
            <a:noFill/>
          </a:ln>
        </p:spPr>
        <p:txBody>
          <a:bodyPr spcFirstLastPara="1" wrap="square" lIns="0" tIns="0" rIns="0" bIns="0" anchor="t" anchorCtr="0">
            <a:noAutofit/>
          </a:bodyPr>
          <a:lstStyle/>
          <a:p>
            <a:pPr marL="457200" marR="0" lvl="0" indent="-444500" algn="l" rtl="0">
              <a:lnSpc>
                <a:spcPct val="125000"/>
              </a:lnSpc>
              <a:spcBef>
                <a:spcPts val="1100"/>
              </a:spcBef>
              <a:spcAft>
                <a:spcPts val="0"/>
              </a:spcAft>
              <a:buClr>
                <a:srgbClr val="741B47"/>
              </a:buClr>
              <a:buSzPts val="3400"/>
              <a:buFont typeface="Raleway"/>
              <a:buChar char="▶"/>
            </a:pPr>
            <a:r>
              <a:rPr lang="tr-TR" sz="3400" b="0" i="0" u="none" strike="noStrike" cap="none">
                <a:solidFill>
                  <a:srgbClr val="0B5394"/>
                </a:solidFill>
                <a:latin typeface="Raleway"/>
                <a:ea typeface="Raleway"/>
                <a:cs typeface="Raleway"/>
                <a:sym typeface="Raleway"/>
              </a:rPr>
              <a:t>Modernizing Project Management</a:t>
            </a:r>
            <a:endParaRPr sz="3400" b="0" i="0" u="none" strike="noStrike" cap="none">
              <a:solidFill>
                <a:srgbClr val="0B5394"/>
              </a:solidFill>
              <a:latin typeface="Raleway"/>
              <a:ea typeface="Raleway"/>
              <a:cs typeface="Raleway"/>
              <a:sym typeface="Raleway"/>
            </a:endParaRPr>
          </a:p>
          <a:p>
            <a:pPr marL="457200" marR="0" lvl="0" indent="-444500" algn="l" rtl="0">
              <a:lnSpc>
                <a:spcPct val="125000"/>
              </a:lnSpc>
              <a:spcBef>
                <a:spcPts val="0"/>
              </a:spcBef>
              <a:spcAft>
                <a:spcPts val="0"/>
              </a:spcAft>
              <a:buClr>
                <a:srgbClr val="741B47"/>
              </a:buClr>
              <a:buSzPts val="3400"/>
              <a:buFont typeface="Raleway"/>
              <a:buChar char="▶"/>
            </a:pPr>
            <a:r>
              <a:rPr lang="tr-TR" sz="3400" b="0" i="0" u="none" strike="noStrike" cap="none">
                <a:solidFill>
                  <a:srgbClr val="0B5394"/>
                </a:solidFill>
                <a:latin typeface="Raleway"/>
                <a:ea typeface="Raleway"/>
                <a:cs typeface="Raleway"/>
                <a:sym typeface="Raleway"/>
              </a:rPr>
              <a:t>Agile Manifesto</a:t>
            </a:r>
            <a:endParaRPr sz="3400" b="0" i="0" u="none" strike="noStrike" cap="none">
              <a:solidFill>
                <a:srgbClr val="0B5394"/>
              </a:solidFill>
              <a:latin typeface="Raleway"/>
              <a:ea typeface="Raleway"/>
              <a:cs typeface="Raleway"/>
              <a:sym typeface="Raleway"/>
            </a:endParaRPr>
          </a:p>
          <a:p>
            <a:pPr marL="457200" marR="0" lvl="0" indent="-444500" algn="l" rtl="0">
              <a:lnSpc>
                <a:spcPct val="125000"/>
              </a:lnSpc>
              <a:spcBef>
                <a:spcPts val="0"/>
              </a:spcBef>
              <a:spcAft>
                <a:spcPts val="0"/>
              </a:spcAft>
              <a:buClr>
                <a:srgbClr val="741B47"/>
              </a:buClr>
              <a:buSzPts val="3400"/>
              <a:buFont typeface="Raleway"/>
              <a:buChar char="▶"/>
            </a:pPr>
            <a:r>
              <a:rPr lang="tr-TR" sz="3400" b="0" i="0" u="none" strike="noStrike" cap="none">
                <a:solidFill>
                  <a:srgbClr val="0B5394"/>
                </a:solidFill>
                <a:latin typeface="Raleway"/>
                <a:ea typeface="Raleway"/>
                <a:cs typeface="Raleway"/>
                <a:sym typeface="Raleway"/>
              </a:rPr>
              <a:t>Agile Principles</a:t>
            </a:r>
            <a:endParaRPr sz="3400" b="0" i="0" u="none" strike="noStrike" cap="none">
              <a:solidFill>
                <a:srgbClr val="0B5394"/>
              </a:solidFill>
              <a:latin typeface="Raleway"/>
              <a:ea typeface="Raleway"/>
              <a:cs typeface="Raleway"/>
              <a:sym typeface="Raleway"/>
            </a:endParaRPr>
          </a:p>
          <a:p>
            <a:pPr marL="457200" marR="0" lvl="0" indent="-444500" algn="l" rtl="0">
              <a:lnSpc>
                <a:spcPct val="125000"/>
              </a:lnSpc>
              <a:spcBef>
                <a:spcPts val="0"/>
              </a:spcBef>
              <a:spcAft>
                <a:spcPts val="0"/>
              </a:spcAft>
              <a:buClr>
                <a:srgbClr val="741B47"/>
              </a:buClr>
              <a:buSzPts val="3400"/>
              <a:buFont typeface="Raleway"/>
              <a:buChar char="▶"/>
            </a:pPr>
            <a:r>
              <a:rPr lang="tr-TR" sz="3400" b="0" i="0" u="none" strike="noStrike" cap="none">
                <a:solidFill>
                  <a:srgbClr val="0B5394"/>
                </a:solidFill>
                <a:latin typeface="Raleway"/>
                <a:ea typeface="Raleway"/>
                <a:cs typeface="Raleway"/>
                <a:sym typeface="Raleway"/>
              </a:rPr>
              <a:t>Overview of Agile Approach</a:t>
            </a:r>
            <a:endParaRPr sz="3400" b="0" i="0" u="none" strike="noStrike" cap="none">
              <a:solidFill>
                <a:srgbClr val="0B5394"/>
              </a:solidFill>
              <a:latin typeface="Raleway"/>
              <a:ea typeface="Raleway"/>
              <a:cs typeface="Raleway"/>
              <a:sym typeface="Raleway"/>
            </a:endParaRPr>
          </a:p>
          <a:p>
            <a:pPr marL="457200" marR="0" lvl="0" indent="-444500" algn="l" rtl="0">
              <a:lnSpc>
                <a:spcPct val="125000"/>
              </a:lnSpc>
              <a:spcBef>
                <a:spcPts val="0"/>
              </a:spcBef>
              <a:spcAft>
                <a:spcPts val="0"/>
              </a:spcAft>
              <a:buClr>
                <a:srgbClr val="741B47"/>
              </a:buClr>
              <a:buSzPts val="3400"/>
              <a:buFont typeface="Raleway"/>
              <a:buChar char="▶"/>
            </a:pPr>
            <a:r>
              <a:rPr lang="tr-TR" sz="3400" b="0" i="0" u="none" strike="noStrike" cap="none">
                <a:solidFill>
                  <a:srgbClr val="0B5394"/>
                </a:solidFill>
                <a:latin typeface="Raleway"/>
                <a:ea typeface="Raleway"/>
                <a:cs typeface="Raleway"/>
                <a:sym typeface="Raleway"/>
              </a:rPr>
              <a:t>Scrum Overview</a:t>
            </a:r>
            <a:endParaRPr sz="3400" b="0" i="0" u="none" strike="noStrike" cap="none">
              <a:solidFill>
                <a:srgbClr val="0B5394"/>
              </a:solidFill>
              <a:latin typeface="Raleway"/>
              <a:ea typeface="Raleway"/>
              <a:cs typeface="Raleway"/>
              <a:sym typeface="Raleway"/>
            </a:endParaRPr>
          </a:p>
          <a:p>
            <a:pPr marL="457200" marR="0" lvl="0" indent="-444500" algn="l" rtl="0">
              <a:lnSpc>
                <a:spcPct val="125000"/>
              </a:lnSpc>
              <a:spcBef>
                <a:spcPts val="0"/>
              </a:spcBef>
              <a:spcAft>
                <a:spcPts val="0"/>
              </a:spcAft>
              <a:buClr>
                <a:srgbClr val="741B47"/>
              </a:buClr>
              <a:buSzPts val="3400"/>
              <a:buFont typeface="Raleway"/>
              <a:buChar char="▶"/>
            </a:pPr>
            <a:r>
              <a:rPr lang="tr-TR" sz="3400" b="0" i="0" u="none" strike="noStrike" cap="none">
                <a:solidFill>
                  <a:srgbClr val="0B5394"/>
                </a:solidFill>
                <a:latin typeface="Raleway"/>
                <a:ea typeface="Raleway"/>
                <a:cs typeface="Raleway"/>
                <a:sym typeface="Raleway"/>
              </a:rPr>
              <a:t>Scrum Roles</a:t>
            </a:r>
            <a:endParaRPr sz="3400" b="0" i="0" u="none" strike="noStrike" cap="none">
              <a:solidFill>
                <a:srgbClr val="0B5394"/>
              </a:solidFill>
              <a:latin typeface="Raleway"/>
              <a:ea typeface="Raleway"/>
              <a:cs typeface="Raleway"/>
              <a:sym typeface="Raleway"/>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76"/>
          <p:cNvSpPr txBox="1">
            <a:spLocks noGrp="1"/>
          </p:cNvSpPr>
          <p:nvPr>
            <p:ph type="ctrTitle"/>
          </p:nvPr>
        </p:nvSpPr>
        <p:spPr>
          <a:xfrm>
            <a:off x="1003700" y="2194850"/>
            <a:ext cx="4676700" cy="669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Scrum Roles</a:t>
            </a:r>
            <a:endParaRPr>
              <a:solidFill>
                <a:srgbClr val="741B47"/>
              </a:solidFill>
              <a:latin typeface="Raleway Medium"/>
              <a:ea typeface="Raleway Medium"/>
              <a:cs typeface="Raleway Medium"/>
              <a:sym typeface="Raleway Medium"/>
            </a:endParaRPr>
          </a:p>
        </p:txBody>
      </p:sp>
      <p:sp>
        <p:nvSpPr>
          <p:cNvPr id="1175" name="Google Shape;1175;p7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6</a:t>
            </a:r>
            <a:endParaRPr sz="3600" b="1" i="0" u="none" strike="noStrike" cap="none">
              <a:solidFill>
                <a:schemeClr val="lt1"/>
              </a:solidFill>
              <a:latin typeface="Barlow"/>
              <a:ea typeface="Barlow"/>
              <a:cs typeface="Barlow"/>
              <a:sym typeface="Barlow"/>
            </a:endParaRPr>
          </a:p>
        </p:txBody>
      </p:sp>
      <p:pic>
        <p:nvPicPr>
          <p:cNvPr id="1176" name="Google Shape;1176;p76"/>
          <p:cNvPicPr preferRelativeResize="0"/>
          <p:nvPr/>
        </p:nvPicPr>
        <p:blipFill rotWithShape="1">
          <a:blip r:embed="rId3">
            <a:alphaModFix/>
          </a:blip>
          <a:srcRect l="37351"/>
          <a:stretch/>
        </p:blipFill>
        <p:spPr>
          <a:xfrm>
            <a:off x="5255161" y="849800"/>
            <a:ext cx="3888839" cy="42937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77"/>
          <p:cNvSpPr/>
          <p:nvPr/>
        </p:nvSpPr>
        <p:spPr>
          <a:xfrm>
            <a:off x="471425"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0000"/>
                </a:solidFill>
                <a:latin typeface="Arial"/>
                <a:ea typeface="Arial"/>
                <a:cs typeface="Arial"/>
                <a:sym typeface="Arial"/>
              </a:rPr>
              <a:t>Responsible for the project’s success by defining the project vision, requirements, and priorities</a:t>
            </a:r>
            <a:endParaRPr sz="1700" b="0" i="0" u="none" strike="noStrike" cap="none">
              <a:solidFill>
                <a:srgbClr val="000000"/>
              </a:solidFill>
              <a:latin typeface="Arial"/>
              <a:ea typeface="Arial"/>
              <a:cs typeface="Arial"/>
              <a:sym typeface="Arial"/>
            </a:endParaRPr>
          </a:p>
        </p:txBody>
      </p:sp>
      <p:sp>
        <p:nvSpPr>
          <p:cNvPr id="1182" name="Google Shape;1182;p77"/>
          <p:cNvSpPr/>
          <p:nvPr/>
        </p:nvSpPr>
        <p:spPr>
          <a:xfrm>
            <a:off x="3241950"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0000"/>
                </a:solidFill>
                <a:latin typeface="Arial"/>
                <a:ea typeface="Arial"/>
                <a:cs typeface="Arial"/>
                <a:sym typeface="Arial"/>
              </a:rPr>
              <a:t>Accountable to the team to remove impediments that will prevent them from achieving the goals of the Product Owner</a:t>
            </a:r>
            <a:endParaRPr sz="1700" b="0" i="0" u="none" strike="noStrike" cap="none">
              <a:solidFill>
                <a:srgbClr val="000000"/>
              </a:solidFill>
              <a:latin typeface="Arial"/>
              <a:ea typeface="Arial"/>
              <a:cs typeface="Arial"/>
              <a:sym typeface="Arial"/>
            </a:endParaRPr>
          </a:p>
        </p:txBody>
      </p:sp>
      <p:sp>
        <p:nvSpPr>
          <p:cNvPr id="1183" name="Google Shape;1183;p77"/>
          <p:cNvSpPr/>
          <p:nvPr/>
        </p:nvSpPr>
        <p:spPr>
          <a:xfrm>
            <a:off x="6012475"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0000"/>
                </a:solidFill>
                <a:latin typeface="Arial"/>
                <a:ea typeface="Arial"/>
                <a:cs typeface="Arial"/>
                <a:sym typeface="Arial"/>
              </a:rPr>
              <a:t>Team comprises 3-9 people, with a mix of roles, and self-organizes to determine how to best meet the goals of the Product Owner</a:t>
            </a:r>
            <a:endParaRPr sz="1700" b="0" i="0" u="none" strike="noStrike" cap="none">
              <a:solidFill>
                <a:srgbClr val="000000"/>
              </a:solidFill>
              <a:latin typeface="Arial"/>
              <a:ea typeface="Arial"/>
              <a:cs typeface="Arial"/>
              <a:sym typeface="Arial"/>
            </a:endParaRPr>
          </a:p>
        </p:txBody>
      </p:sp>
      <p:sp>
        <p:nvSpPr>
          <p:cNvPr id="1184" name="Google Shape;1184;p7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51</a:t>
            </a:fld>
            <a:endParaRPr/>
          </a:p>
        </p:txBody>
      </p:sp>
      <p:sp>
        <p:nvSpPr>
          <p:cNvPr id="1185" name="Google Shape;1185;p7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Roles</a:t>
            </a:r>
            <a:endParaRPr sz="4000" b="0" i="0" u="none" strike="noStrike" cap="none">
              <a:solidFill>
                <a:srgbClr val="741B47"/>
              </a:solidFill>
              <a:latin typeface="Raleway Medium"/>
              <a:ea typeface="Raleway Medium"/>
              <a:cs typeface="Raleway Medium"/>
              <a:sym typeface="Raleway Medium"/>
            </a:endParaRPr>
          </a:p>
        </p:txBody>
      </p:sp>
      <p:pic>
        <p:nvPicPr>
          <p:cNvPr id="1186" name="Google Shape;1186;p77"/>
          <p:cNvPicPr preferRelativeResize="0"/>
          <p:nvPr/>
        </p:nvPicPr>
        <p:blipFill rotWithShape="1">
          <a:blip r:embed="rId3">
            <a:alphaModFix/>
          </a:blip>
          <a:srcRect/>
          <a:stretch/>
        </p:blipFill>
        <p:spPr>
          <a:xfrm>
            <a:off x="1144875" y="1559075"/>
            <a:ext cx="1260000" cy="1260000"/>
          </a:xfrm>
          <a:prstGeom prst="rect">
            <a:avLst/>
          </a:prstGeom>
          <a:noFill/>
          <a:ln>
            <a:noFill/>
          </a:ln>
        </p:spPr>
      </p:pic>
      <p:pic>
        <p:nvPicPr>
          <p:cNvPr id="1187" name="Google Shape;1187;p77"/>
          <p:cNvPicPr preferRelativeResize="0"/>
          <p:nvPr/>
        </p:nvPicPr>
        <p:blipFill rotWithShape="1">
          <a:blip r:embed="rId4">
            <a:alphaModFix/>
          </a:blip>
          <a:srcRect/>
          <a:stretch/>
        </p:blipFill>
        <p:spPr>
          <a:xfrm>
            <a:off x="3942000" y="1559075"/>
            <a:ext cx="1260000" cy="1260000"/>
          </a:xfrm>
          <a:prstGeom prst="rect">
            <a:avLst/>
          </a:prstGeom>
          <a:noFill/>
          <a:ln>
            <a:noFill/>
          </a:ln>
        </p:spPr>
      </p:pic>
      <p:pic>
        <p:nvPicPr>
          <p:cNvPr id="1188" name="Google Shape;1188;p77"/>
          <p:cNvPicPr preferRelativeResize="0"/>
          <p:nvPr/>
        </p:nvPicPr>
        <p:blipFill rotWithShape="1">
          <a:blip r:embed="rId5">
            <a:alphaModFix/>
          </a:blip>
          <a:srcRect/>
          <a:stretch/>
        </p:blipFill>
        <p:spPr>
          <a:xfrm>
            <a:off x="6739125" y="1559075"/>
            <a:ext cx="1260000" cy="1260000"/>
          </a:xfrm>
          <a:prstGeom prst="rect">
            <a:avLst/>
          </a:prstGeom>
          <a:noFill/>
          <a:ln>
            <a:noFill/>
          </a:ln>
        </p:spPr>
      </p:pic>
      <p:sp>
        <p:nvSpPr>
          <p:cNvPr id="1189" name="Google Shape;1189;p77"/>
          <p:cNvSpPr/>
          <p:nvPr/>
        </p:nvSpPr>
        <p:spPr>
          <a:xfrm>
            <a:off x="572225"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Product Owner</a:t>
            </a:r>
            <a:endParaRPr sz="1700" b="0" i="0" u="none" strike="noStrike" cap="none">
              <a:solidFill>
                <a:srgbClr val="002060"/>
              </a:solidFill>
              <a:latin typeface="Montserrat Medium"/>
              <a:ea typeface="Montserrat Medium"/>
              <a:cs typeface="Montserrat Medium"/>
              <a:sym typeface="Montserrat Medium"/>
            </a:endParaRPr>
          </a:p>
        </p:txBody>
      </p:sp>
      <p:sp>
        <p:nvSpPr>
          <p:cNvPr id="1190" name="Google Shape;1190;p77"/>
          <p:cNvSpPr/>
          <p:nvPr/>
        </p:nvSpPr>
        <p:spPr>
          <a:xfrm>
            <a:off x="3342750"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Scrum Master</a:t>
            </a:r>
            <a:endParaRPr sz="1700" b="0" i="0" u="none" strike="noStrike" cap="none">
              <a:solidFill>
                <a:srgbClr val="002060"/>
              </a:solidFill>
              <a:latin typeface="Montserrat Medium"/>
              <a:ea typeface="Montserrat Medium"/>
              <a:cs typeface="Montserrat Medium"/>
              <a:sym typeface="Montserrat Medium"/>
            </a:endParaRPr>
          </a:p>
        </p:txBody>
      </p:sp>
      <p:sp>
        <p:nvSpPr>
          <p:cNvPr id="1191" name="Google Shape;1191;p77"/>
          <p:cNvSpPr/>
          <p:nvPr/>
        </p:nvSpPr>
        <p:spPr>
          <a:xfrm>
            <a:off x="6113275"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Development Team</a:t>
            </a:r>
            <a:endParaRPr sz="1700" b="0" i="0" u="none" strike="noStrike" cap="none">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7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52</a:t>
            </a:fld>
            <a:endParaRPr/>
          </a:p>
        </p:txBody>
      </p:sp>
      <p:sp>
        <p:nvSpPr>
          <p:cNvPr id="1197" name="Google Shape;1197;p7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Product Owner</a:t>
            </a:r>
            <a:endParaRPr sz="4000" b="0" i="0" u="none" strike="noStrike" cap="none">
              <a:solidFill>
                <a:srgbClr val="741B47"/>
              </a:solidFill>
              <a:latin typeface="Raleway Medium"/>
              <a:ea typeface="Raleway Medium"/>
              <a:cs typeface="Raleway Medium"/>
              <a:sym typeface="Raleway Medium"/>
            </a:endParaRPr>
          </a:p>
        </p:txBody>
      </p:sp>
      <p:pic>
        <p:nvPicPr>
          <p:cNvPr id="1198" name="Google Shape;1198;p78"/>
          <p:cNvPicPr preferRelativeResize="0"/>
          <p:nvPr/>
        </p:nvPicPr>
        <p:blipFill rotWithShape="1">
          <a:blip r:embed="rId3">
            <a:alphaModFix/>
          </a:blip>
          <a:srcRect/>
          <a:stretch/>
        </p:blipFill>
        <p:spPr>
          <a:xfrm>
            <a:off x="3829700" y="1752925"/>
            <a:ext cx="1260000" cy="1260000"/>
          </a:xfrm>
          <a:prstGeom prst="rect">
            <a:avLst/>
          </a:prstGeom>
          <a:noFill/>
          <a:ln>
            <a:noFill/>
          </a:ln>
        </p:spPr>
      </p:pic>
      <p:sp>
        <p:nvSpPr>
          <p:cNvPr id="1199" name="Google Shape;1199;p78"/>
          <p:cNvSpPr/>
          <p:nvPr/>
        </p:nvSpPr>
        <p:spPr>
          <a:xfrm>
            <a:off x="733650" y="1137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Available</a:t>
            </a:r>
            <a:endParaRPr sz="1700" b="0" i="0" u="none" strike="noStrike" cap="none">
              <a:solidFill>
                <a:srgbClr val="002060"/>
              </a:solidFill>
              <a:latin typeface="Montserrat Medium"/>
              <a:ea typeface="Montserrat Medium"/>
              <a:cs typeface="Montserrat Medium"/>
              <a:sym typeface="Montserrat Medium"/>
            </a:endParaRPr>
          </a:p>
        </p:txBody>
      </p:sp>
      <p:sp>
        <p:nvSpPr>
          <p:cNvPr id="1200" name="Google Shape;1200;p78"/>
          <p:cNvSpPr/>
          <p:nvPr/>
        </p:nvSpPr>
        <p:spPr>
          <a:xfrm>
            <a:off x="733650" y="30129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Business Savvy</a:t>
            </a:r>
            <a:endParaRPr sz="1700" b="0" i="0" u="none" strike="noStrike" cap="none">
              <a:solidFill>
                <a:srgbClr val="002060"/>
              </a:solidFill>
              <a:latin typeface="Montserrat Medium"/>
              <a:ea typeface="Montserrat Medium"/>
              <a:cs typeface="Montserrat Medium"/>
              <a:sym typeface="Montserrat Medium"/>
            </a:endParaRPr>
          </a:p>
        </p:txBody>
      </p:sp>
      <p:sp>
        <p:nvSpPr>
          <p:cNvPr id="1201" name="Google Shape;1201;p78"/>
          <p:cNvSpPr/>
          <p:nvPr/>
        </p:nvSpPr>
        <p:spPr>
          <a:xfrm>
            <a:off x="3465500" y="40876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Communicative</a:t>
            </a:r>
            <a:endParaRPr sz="1700" b="0" i="0" u="none" strike="noStrike" cap="none">
              <a:solidFill>
                <a:srgbClr val="002060"/>
              </a:solidFill>
              <a:latin typeface="Montserrat Medium"/>
              <a:ea typeface="Montserrat Medium"/>
              <a:cs typeface="Montserrat Medium"/>
              <a:sym typeface="Montserrat Medium"/>
            </a:endParaRPr>
          </a:p>
        </p:txBody>
      </p:sp>
      <p:sp>
        <p:nvSpPr>
          <p:cNvPr id="1202" name="Google Shape;1202;p78"/>
          <p:cNvSpPr/>
          <p:nvPr/>
        </p:nvSpPr>
        <p:spPr>
          <a:xfrm>
            <a:off x="6197350" y="1137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Decisive</a:t>
            </a:r>
            <a:endParaRPr sz="1700" b="0" i="0" u="none" strike="noStrike" cap="none">
              <a:solidFill>
                <a:srgbClr val="002060"/>
              </a:solidFill>
              <a:latin typeface="Montserrat Medium"/>
              <a:ea typeface="Montserrat Medium"/>
              <a:cs typeface="Montserrat Medium"/>
              <a:sym typeface="Montserrat Medium"/>
            </a:endParaRPr>
          </a:p>
        </p:txBody>
      </p:sp>
      <p:sp>
        <p:nvSpPr>
          <p:cNvPr id="1203" name="Google Shape;1203;p78"/>
          <p:cNvSpPr/>
          <p:nvPr/>
        </p:nvSpPr>
        <p:spPr>
          <a:xfrm>
            <a:off x="6197350" y="30129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Empowered</a:t>
            </a:r>
            <a:endParaRPr sz="1700" b="0" i="0" u="none" strike="noStrike" cap="none">
              <a:solidFill>
                <a:srgbClr val="002060"/>
              </a:solidFill>
              <a:latin typeface="Montserrat Medium"/>
              <a:ea typeface="Montserrat Medium"/>
              <a:cs typeface="Montserrat Medium"/>
              <a:sym typeface="Montserrat Medium"/>
            </a:endParaRPr>
          </a:p>
        </p:txBody>
      </p:sp>
      <p:cxnSp>
        <p:nvCxnSpPr>
          <p:cNvPr id="1204" name="Google Shape;1204;p78"/>
          <p:cNvCxnSpPr>
            <a:endCxn id="1199" idx="3"/>
          </p:cNvCxnSpPr>
          <p:nvPr/>
        </p:nvCxnSpPr>
        <p:spPr>
          <a:xfrm rot="10800000">
            <a:off x="2722050" y="1372125"/>
            <a:ext cx="1318800" cy="571200"/>
          </a:xfrm>
          <a:prstGeom prst="straightConnector1">
            <a:avLst/>
          </a:prstGeom>
          <a:noFill/>
          <a:ln w="19050" cap="flat" cmpd="sng">
            <a:solidFill>
              <a:schemeClr val="dk2"/>
            </a:solidFill>
            <a:prstDash val="solid"/>
            <a:round/>
            <a:headEnd type="none" w="sm" len="sm"/>
            <a:tailEnd type="triangle" w="med" len="med"/>
          </a:ln>
        </p:spPr>
      </p:cxnSp>
      <p:cxnSp>
        <p:nvCxnSpPr>
          <p:cNvPr id="1205" name="Google Shape;1205;p78"/>
          <p:cNvCxnSpPr>
            <a:endCxn id="1202" idx="1"/>
          </p:cNvCxnSpPr>
          <p:nvPr/>
        </p:nvCxnSpPr>
        <p:spPr>
          <a:xfrm rot="10800000" flipH="1">
            <a:off x="4927450" y="1372125"/>
            <a:ext cx="1269900" cy="679200"/>
          </a:xfrm>
          <a:prstGeom prst="straightConnector1">
            <a:avLst/>
          </a:prstGeom>
          <a:noFill/>
          <a:ln w="19050" cap="flat" cmpd="sng">
            <a:solidFill>
              <a:schemeClr val="dk2"/>
            </a:solidFill>
            <a:prstDash val="solid"/>
            <a:round/>
            <a:headEnd type="none" w="sm" len="sm"/>
            <a:tailEnd type="triangle" w="med" len="med"/>
          </a:ln>
        </p:spPr>
      </p:cxnSp>
      <p:cxnSp>
        <p:nvCxnSpPr>
          <p:cNvPr id="1206" name="Google Shape;1206;p78"/>
          <p:cNvCxnSpPr>
            <a:endCxn id="1200" idx="3"/>
          </p:cNvCxnSpPr>
          <p:nvPr/>
        </p:nvCxnSpPr>
        <p:spPr>
          <a:xfrm flipH="1">
            <a:off x="2722050" y="2714425"/>
            <a:ext cx="1164600" cy="532800"/>
          </a:xfrm>
          <a:prstGeom prst="straightConnector1">
            <a:avLst/>
          </a:prstGeom>
          <a:noFill/>
          <a:ln w="19050" cap="flat" cmpd="sng">
            <a:solidFill>
              <a:schemeClr val="dk2"/>
            </a:solidFill>
            <a:prstDash val="solid"/>
            <a:round/>
            <a:headEnd type="none" w="sm" len="sm"/>
            <a:tailEnd type="triangle" w="med" len="med"/>
          </a:ln>
        </p:spPr>
      </p:cxnSp>
      <p:cxnSp>
        <p:nvCxnSpPr>
          <p:cNvPr id="1207" name="Google Shape;1207;p78"/>
          <p:cNvCxnSpPr>
            <a:stCxn id="1198" idx="2"/>
            <a:endCxn id="1201" idx="0"/>
          </p:cNvCxnSpPr>
          <p:nvPr/>
        </p:nvCxnSpPr>
        <p:spPr>
          <a:xfrm>
            <a:off x="4459700" y="3012925"/>
            <a:ext cx="0" cy="1074600"/>
          </a:xfrm>
          <a:prstGeom prst="straightConnector1">
            <a:avLst/>
          </a:prstGeom>
          <a:noFill/>
          <a:ln w="19050" cap="flat" cmpd="sng">
            <a:solidFill>
              <a:schemeClr val="dk2"/>
            </a:solidFill>
            <a:prstDash val="solid"/>
            <a:round/>
            <a:headEnd type="none" w="sm" len="sm"/>
            <a:tailEnd type="triangle" w="med" len="med"/>
          </a:ln>
        </p:spPr>
      </p:cxnSp>
      <p:cxnSp>
        <p:nvCxnSpPr>
          <p:cNvPr id="1208" name="Google Shape;1208;p78"/>
          <p:cNvCxnSpPr>
            <a:endCxn id="1203" idx="1"/>
          </p:cNvCxnSpPr>
          <p:nvPr/>
        </p:nvCxnSpPr>
        <p:spPr>
          <a:xfrm>
            <a:off x="5004850" y="2668225"/>
            <a:ext cx="1192500" cy="579000"/>
          </a:xfrm>
          <a:prstGeom prst="straightConnector1">
            <a:avLst/>
          </a:prstGeom>
          <a:noFill/>
          <a:ln w="19050" cap="flat" cmpd="sng">
            <a:solidFill>
              <a:schemeClr val="dk2"/>
            </a:solidFill>
            <a:prstDash val="solid"/>
            <a:round/>
            <a:headEnd type="none" w="sm" len="sm"/>
            <a:tailEnd type="triangle" w="med" len="med"/>
          </a:ln>
        </p:spPr>
      </p:cxnSp>
      <p:sp>
        <p:nvSpPr>
          <p:cNvPr id="1209" name="Google Shape;1209;p78"/>
          <p:cNvSpPr txBox="1"/>
          <p:nvPr/>
        </p:nvSpPr>
        <p:spPr>
          <a:xfrm>
            <a:off x="3757650" y="1328325"/>
            <a:ext cx="16287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Product Owner</a:t>
            </a:r>
            <a:endParaRPr sz="1600" b="0" i="0" u="none" strike="noStrike" cap="none">
              <a:solidFill>
                <a:srgbClr val="000000"/>
              </a:solidFill>
              <a:latin typeface="Barlow Medium"/>
              <a:ea typeface="Barlow Medium"/>
              <a:cs typeface="Barlow Medium"/>
              <a:sym typeface="Barlow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53</a:t>
            </a:fld>
            <a:endParaRPr/>
          </a:p>
        </p:txBody>
      </p:sp>
      <p:sp>
        <p:nvSpPr>
          <p:cNvPr id="1215" name="Google Shape;1215;p7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Product Owner</a:t>
            </a:r>
            <a:endParaRPr sz="4000" b="0" i="0" u="none" strike="noStrike" cap="none">
              <a:solidFill>
                <a:srgbClr val="741B47"/>
              </a:solidFill>
              <a:latin typeface="Raleway Medium"/>
              <a:ea typeface="Raleway Medium"/>
              <a:cs typeface="Raleway Medium"/>
              <a:sym typeface="Raleway Medium"/>
            </a:endParaRPr>
          </a:p>
        </p:txBody>
      </p:sp>
      <p:sp>
        <p:nvSpPr>
          <p:cNvPr id="1216" name="Google Shape;1216;p79"/>
          <p:cNvSpPr txBox="1"/>
          <p:nvPr/>
        </p:nvSpPr>
        <p:spPr>
          <a:xfrm>
            <a:off x="1263875" y="993900"/>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Medium"/>
                <a:ea typeface="Montserrat Medium"/>
                <a:cs typeface="Montserrat Medium"/>
                <a:sym typeface="Montserrat Medium"/>
              </a:rPr>
              <a:t>Clearly expressing Product Backlog items</a:t>
            </a:r>
            <a:endParaRPr sz="1600" b="0" i="0" u="none" strike="noStrike" cap="none">
              <a:solidFill>
                <a:srgbClr val="000000"/>
              </a:solidFill>
              <a:latin typeface="Montserrat Medium"/>
              <a:ea typeface="Montserrat Medium"/>
              <a:cs typeface="Montserrat Medium"/>
              <a:sym typeface="Montserrat Medium"/>
            </a:endParaRPr>
          </a:p>
        </p:txBody>
      </p:sp>
      <p:sp>
        <p:nvSpPr>
          <p:cNvPr id="1217" name="Google Shape;1217;p79"/>
          <p:cNvSpPr txBox="1"/>
          <p:nvPr/>
        </p:nvSpPr>
        <p:spPr>
          <a:xfrm>
            <a:off x="1263875" y="1735756"/>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Medium"/>
                <a:ea typeface="Montserrat Medium"/>
                <a:cs typeface="Montserrat Medium"/>
                <a:sym typeface="Montserrat Medium"/>
              </a:rPr>
              <a:t>Ordering the items in the Product Backlog to best achieve goals and missions</a:t>
            </a:r>
            <a:endParaRPr sz="1600" b="0" i="0" u="none" strike="noStrike" cap="none">
              <a:solidFill>
                <a:srgbClr val="000000"/>
              </a:solidFill>
              <a:latin typeface="Montserrat Medium"/>
              <a:ea typeface="Montserrat Medium"/>
              <a:cs typeface="Montserrat Medium"/>
              <a:sym typeface="Montserrat Medium"/>
            </a:endParaRPr>
          </a:p>
        </p:txBody>
      </p:sp>
      <p:sp>
        <p:nvSpPr>
          <p:cNvPr id="1218" name="Google Shape;1218;p79"/>
          <p:cNvSpPr txBox="1"/>
          <p:nvPr/>
        </p:nvSpPr>
        <p:spPr>
          <a:xfrm>
            <a:off x="1263875" y="2477613"/>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Medium"/>
                <a:ea typeface="Montserrat Medium"/>
                <a:cs typeface="Montserrat Medium"/>
                <a:sym typeface="Montserrat Medium"/>
              </a:rPr>
              <a:t>Optimizing the value of the work the Development Team performs</a:t>
            </a:r>
            <a:endParaRPr sz="1600" b="0" i="0" u="none" strike="noStrike" cap="none">
              <a:solidFill>
                <a:srgbClr val="000000"/>
              </a:solidFill>
              <a:latin typeface="Montserrat Medium"/>
              <a:ea typeface="Montserrat Medium"/>
              <a:cs typeface="Montserrat Medium"/>
              <a:sym typeface="Montserrat Medium"/>
            </a:endParaRPr>
          </a:p>
        </p:txBody>
      </p:sp>
      <p:sp>
        <p:nvSpPr>
          <p:cNvPr id="1219" name="Google Shape;1219;p79"/>
          <p:cNvSpPr txBox="1"/>
          <p:nvPr/>
        </p:nvSpPr>
        <p:spPr>
          <a:xfrm>
            <a:off x="1263875" y="3219469"/>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Medium"/>
                <a:ea typeface="Montserrat Medium"/>
                <a:cs typeface="Montserrat Medium"/>
                <a:sym typeface="Montserrat Medium"/>
              </a:rPr>
              <a:t>Ensuring that the Product Backlog is visible, transparent, and clear to all, and shows what the Scrum Team will work on next</a:t>
            </a:r>
            <a:endParaRPr sz="1600" b="0" i="0" u="none" strike="noStrike" cap="none">
              <a:solidFill>
                <a:srgbClr val="000000"/>
              </a:solidFill>
              <a:latin typeface="Montserrat Medium"/>
              <a:ea typeface="Montserrat Medium"/>
              <a:cs typeface="Montserrat Medium"/>
              <a:sym typeface="Montserrat Medium"/>
            </a:endParaRPr>
          </a:p>
        </p:txBody>
      </p:sp>
      <p:sp>
        <p:nvSpPr>
          <p:cNvPr id="1220" name="Google Shape;1220;p79"/>
          <p:cNvSpPr txBox="1"/>
          <p:nvPr/>
        </p:nvSpPr>
        <p:spPr>
          <a:xfrm>
            <a:off x="1263875" y="3961325"/>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Montserrat Medium"/>
                <a:ea typeface="Montserrat Medium"/>
                <a:cs typeface="Montserrat Medium"/>
                <a:sym typeface="Montserrat Medium"/>
              </a:rPr>
              <a:t>Ensuring the Development Team understands items in the Product Backlog to the level needed</a:t>
            </a:r>
            <a:endParaRPr sz="1600" b="0" i="0" u="none" strike="noStrike" cap="none">
              <a:solidFill>
                <a:srgbClr val="000000"/>
              </a:solidFill>
              <a:latin typeface="Montserrat Medium"/>
              <a:ea typeface="Montserrat Medium"/>
              <a:cs typeface="Montserrat Medium"/>
              <a:sym typeface="Montserrat Medium"/>
            </a:endParaRPr>
          </a:p>
        </p:txBody>
      </p:sp>
      <p:pic>
        <p:nvPicPr>
          <p:cNvPr id="1221" name="Google Shape;1221;p79"/>
          <p:cNvPicPr preferRelativeResize="0"/>
          <p:nvPr/>
        </p:nvPicPr>
        <p:blipFill rotWithShape="1">
          <a:blip r:embed="rId3">
            <a:alphaModFix/>
          </a:blip>
          <a:srcRect/>
          <a:stretch/>
        </p:blipFill>
        <p:spPr>
          <a:xfrm>
            <a:off x="608125" y="946287"/>
            <a:ext cx="576550" cy="658925"/>
          </a:xfrm>
          <a:prstGeom prst="rect">
            <a:avLst/>
          </a:prstGeom>
          <a:noFill/>
          <a:ln>
            <a:noFill/>
          </a:ln>
        </p:spPr>
      </p:pic>
      <p:pic>
        <p:nvPicPr>
          <p:cNvPr id="1222" name="Google Shape;1222;p79"/>
          <p:cNvPicPr preferRelativeResize="0"/>
          <p:nvPr/>
        </p:nvPicPr>
        <p:blipFill rotWithShape="1">
          <a:blip r:embed="rId3">
            <a:alphaModFix/>
          </a:blip>
          <a:srcRect/>
          <a:stretch/>
        </p:blipFill>
        <p:spPr>
          <a:xfrm>
            <a:off x="608125" y="1688150"/>
            <a:ext cx="576550" cy="658925"/>
          </a:xfrm>
          <a:prstGeom prst="rect">
            <a:avLst/>
          </a:prstGeom>
          <a:noFill/>
          <a:ln>
            <a:noFill/>
          </a:ln>
        </p:spPr>
      </p:pic>
      <p:pic>
        <p:nvPicPr>
          <p:cNvPr id="1223" name="Google Shape;1223;p79"/>
          <p:cNvPicPr preferRelativeResize="0"/>
          <p:nvPr/>
        </p:nvPicPr>
        <p:blipFill rotWithShape="1">
          <a:blip r:embed="rId3">
            <a:alphaModFix/>
          </a:blip>
          <a:srcRect/>
          <a:stretch/>
        </p:blipFill>
        <p:spPr>
          <a:xfrm>
            <a:off x="608125" y="2430037"/>
            <a:ext cx="576550" cy="658925"/>
          </a:xfrm>
          <a:prstGeom prst="rect">
            <a:avLst/>
          </a:prstGeom>
          <a:noFill/>
          <a:ln>
            <a:noFill/>
          </a:ln>
        </p:spPr>
      </p:pic>
      <p:pic>
        <p:nvPicPr>
          <p:cNvPr id="1224" name="Google Shape;1224;p79"/>
          <p:cNvPicPr preferRelativeResize="0"/>
          <p:nvPr/>
        </p:nvPicPr>
        <p:blipFill rotWithShape="1">
          <a:blip r:embed="rId3">
            <a:alphaModFix/>
          </a:blip>
          <a:srcRect/>
          <a:stretch/>
        </p:blipFill>
        <p:spPr>
          <a:xfrm>
            <a:off x="608125" y="3171900"/>
            <a:ext cx="576550" cy="658925"/>
          </a:xfrm>
          <a:prstGeom prst="rect">
            <a:avLst/>
          </a:prstGeom>
          <a:noFill/>
          <a:ln>
            <a:noFill/>
          </a:ln>
        </p:spPr>
      </p:pic>
      <p:pic>
        <p:nvPicPr>
          <p:cNvPr id="1225" name="Google Shape;1225;p79"/>
          <p:cNvPicPr preferRelativeResize="0"/>
          <p:nvPr/>
        </p:nvPicPr>
        <p:blipFill rotWithShape="1">
          <a:blip r:embed="rId3">
            <a:alphaModFix/>
          </a:blip>
          <a:srcRect/>
          <a:stretch/>
        </p:blipFill>
        <p:spPr>
          <a:xfrm>
            <a:off x="608125" y="3913775"/>
            <a:ext cx="576550" cy="658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8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54</a:t>
            </a:fld>
            <a:endParaRPr/>
          </a:p>
        </p:txBody>
      </p:sp>
      <p:sp>
        <p:nvSpPr>
          <p:cNvPr id="1231" name="Google Shape;1231;p80"/>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Master</a:t>
            </a:r>
            <a:endParaRPr sz="4000" b="0" i="0" u="none" strike="noStrike" cap="none">
              <a:solidFill>
                <a:srgbClr val="741B47"/>
              </a:solidFill>
              <a:latin typeface="Raleway Medium"/>
              <a:ea typeface="Raleway Medium"/>
              <a:cs typeface="Raleway Medium"/>
              <a:sym typeface="Raleway Medium"/>
            </a:endParaRPr>
          </a:p>
        </p:txBody>
      </p:sp>
      <p:sp>
        <p:nvSpPr>
          <p:cNvPr id="1232" name="Google Shape;1232;p80"/>
          <p:cNvSpPr/>
          <p:nvPr/>
        </p:nvSpPr>
        <p:spPr>
          <a:xfrm>
            <a:off x="733650" y="1518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Responsible</a:t>
            </a:r>
            <a:endParaRPr sz="1700" b="0" i="0" u="none" strike="noStrike" cap="none">
              <a:solidFill>
                <a:srgbClr val="002060"/>
              </a:solidFill>
              <a:latin typeface="Montserrat Medium"/>
              <a:ea typeface="Montserrat Medium"/>
              <a:cs typeface="Montserrat Medium"/>
              <a:sym typeface="Montserrat Medium"/>
            </a:endParaRPr>
          </a:p>
        </p:txBody>
      </p:sp>
      <p:sp>
        <p:nvSpPr>
          <p:cNvPr id="1233" name="Google Shape;1233;p80"/>
          <p:cNvSpPr/>
          <p:nvPr/>
        </p:nvSpPr>
        <p:spPr>
          <a:xfrm>
            <a:off x="733650" y="27184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Humble</a:t>
            </a:r>
            <a:endParaRPr sz="1700" b="0" i="0" u="none" strike="noStrike" cap="none">
              <a:solidFill>
                <a:srgbClr val="002060"/>
              </a:solidFill>
              <a:latin typeface="Montserrat Medium"/>
              <a:ea typeface="Montserrat Medium"/>
              <a:cs typeface="Montserrat Medium"/>
              <a:sym typeface="Montserrat Medium"/>
            </a:endParaRPr>
          </a:p>
        </p:txBody>
      </p:sp>
      <p:sp>
        <p:nvSpPr>
          <p:cNvPr id="1234" name="Google Shape;1234;p80"/>
          <p:cNvSpPr/>
          <p:nvPr/>
        </p:nvSpPr>
        <p:spPr>
          <a:xfrm>
            <a:off x="733650" y="391807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Collaborative</a:t>
            </a:r>
            <a:endParaRPr sz="1700" b="0" i="0" u="none" strike="noStrike" cap="none">
              <a:solidFill>
                <a:srgbClr val="002060"/>
              </a:solidFill>
              <a:latin typeface="Montserrat Medium"/>
              <a:ea typeface="Montserrat Medium"/>
              <a:cs typeface="Montserrat Medium"/>
              <a:sym typeface="Montserrat Medium"/>
            </a:endParaRPr>
          </a:p>
        </p:txBody>
      </p:sp>
      <p:sp>
        <p:nvSpPr>
          <p:cNvPr id="1235" name="Google Shape;1235;p80"/>
          <p:cNvSpPr/>
          <p:nvPr/>
        </p:nvSpPr>
        <p:spPr>
          <a:xfrm>
            <a:off x="6197350" y="1518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Committed</a:t>
            </a:r>
            <a:endParaRPr sz="1700" b="0" i="0" u="none" strike="noStrike" cap="none">
              <a:solidFill>
                <a:srgbClr val="002060"/>
              </a:solidFill>
              <a:latin typeface="Montserrat Medium"/>
              <a:ea typeface="Montserrat Medium"/>
              <a:cs typeface="Montserrat Medium"/>
              <a:sym typeface="Montserrat Medium"/>
            </a:endParaRPr>
          </a:p>
        </p:txBody>
      </p:sp>
      <p:sp>
        <p:nvSpPr>
          <p:cNvPr id="1236" name="Google Shape;1236;p80"/>
          <p:cNvSpPr/>
          <p:nvPr/>
        </p:nvSpPr>
        <p:spPr>
          <a:xfrm>
            <a:off x="6197350" y="27184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Influential</a:t>
            </a:r>
            <a:endParaRPr sz="1700" b="0" i="0" u="none" strike="noStrike" cap="none">
              <a:solidFill>
                <a:srgbClr val="002060"/>
              </a:solidFill>
              <a:latin typeface="Montserrat Medium"/>
              <a:ea typeface="Montserrat Medium"/>
              <a:cs typeface="Montserrat Medium"/>
              <a:sym typeface="Montserrat Medium"/>
            </a:endParaRPr>
          </a:p>
        </p:txBody>
      </p:sp>
      <p:cxnSp>
        <p:nvCxnSpPr>
          <p:cNvPr id="1237" name="Google Shape;1237;p80"/>
          <p:cNvCxnSpPr>
            <a:endCxn id="1232" idx="3"/>
          </p:cNvCxnSpPr>
          <p:nvPr/>
        </p:nvCxnSpPr>
        <p:spPr>
          <a:xfrm rot="10800000">
            <a:off x="2722050" y="1753125"/>
            <a:ext cx="1318800" cy="571200"/>
          </a:xfrm>
          <a:prstGeom prst="straightConnector1">
            <a:avLst/>
          </a:prstGeom>
          <a:noFill/>
          <a:ln w="19050" cap="flat" cmpd="sng">
            <a:solidFill>
              <a:schemeClr val="dk2"/>
            </a:solidFill>
            <a:prstDash val="solid"/>
            <a:round/>
            <a:headEnd type="none" w="sm" len="sm"/>
            <a:tailEnd type="triangle" w="med" len="med"/>
          </a:ln>
        </p:spPr>
      </p:cxnSp>
      <p:cxnSp>
        <p:nvCxnSpPr>
          <p:cNvPr id="1238" name="Google Shape;1238;p80"/>
          <p:cNvCxnSpPr>
            <a:endCxn id="1235" idx="1"/>
          </p:cNvCxnSpPr>
          <p:nvPr/>
        </p:nvCxnSpPr>
        <p:spPr>
          <a:xfrm rot="10800000" flipH="1">
            <a:off x="4927450" y="1753125"/>
            <a:ext cx="1269900" cy="679200"/>
          </a:xfrm>
          <a:prstGeom prst="straightConnector1">
            <a:avLst/>
          </a:prstGeom>
          <a:noFill/>
          <a:ln w="19050" cap="flat" cmpd="sng">
            <a:solidFill>
              <a:schemeClr val="dk2"/>
            </a:solidFill>
            <a:prstDash val="solid"/>
            <a:round/>
            <a:headEnd type="none" w="sm" len="sm"/>
            <a:tailEnd type="triangle" w="med" len="med"/>
          </a:ln>
        </p:spPr>
      </p:cxnSp>
      <p:cxnSp>
        <p:nvCxnSpPr>
          <p:cNvPr id="1239" name="Google Shape;1239;p80"/>
          <p:cNvCxnSpPr>
            <a:endCxn id="1233" idx="3"/>
          </p:cNvCxnSpPr>
          <p:nvPr/>
        </p:nvCxnSpPr>
        <p:spPr>
          <a:xfrm flipH="1">
            <a:off x="2722050" y="2764050"/>
            <a:ext cx="1107600" cy="188700"/>
          </a:xfrm>
          <a:prstGeom prst="straightConnector1">
            <a:avLst/>
          </a:prstGeom>
          <a:noFill/>
          <a:ln w="19050" cap="flat" cmpd="sng">
            <a:solidFill>
              <a:schemeClr val="dk2"/>
            </a:solidFill>
            <a:prstDash val="solid"/>
            <a:round/>
            <a:headEnd type="none" w="sm" len="sm"/>
            <a:tailEnd type="triangle" w="med" len="med"/>
          </a:ln>
        </p:spPr>
      </p:cxnSp>
      <p:cxnSp>
        <p:nvCxnSpPr>
          <p:cNvPr id="1240" name="Google Shape;1240;p80"/>
          <p:cNvCxnSpPr>
            <a:endCxn id="1234" idx="3"/>
          </p:cNvCxnSpPr>
          <p:nvPr/>
        </p:nvCxnSpPr>
        <p:spPr>
          <a:xfrm flipH="1">
            <a:off x="2722050" y="3228075"/>
            <a:ext cx="1336200" cy="924300"/>
          </a:xfrm>
          <a:prstGeom prst="straightConnector1">
            <a:avLst/>
          </a:prstGeom>
          <a:noFill/>
          <a:ln w="19050" cap="flat" cmpd="sng">
            <a:solidFill>
              <a:schemeClr val="dk2"/>
            </a:solidFill>
            <a:prstDash val="solid"/>
            <a:round/>
            <a:headEnd type="none" w="sm" len="sm"/>
            <a:tailEnd type="triangle" w="med" len="med"/>
          </a:ln>
        </p:spPr>
      </p:cxnSp>
      <p:cxnSp>
        <p:nvCxnSpPr>
          <p:cNvPr id="1241" name="Google Shape;1241;p80"/>
          <p:cNvCxnSpPr>
            <a:endCxn id="1236" idx="1"/>
          </p:cNvCxnSpPr>
          <p:nvPr/>
        </p:nvCxnSpPr>
        <p:spPr>
          <a:xfrm>
            <a:off x="5089750" y="2764050"/>
            <a:ext cx="1107600" cy="188700"/>
          </a:xfrm>
          <a:prstGeom prst="straightConnector1">
            <a:avLst/>
          </a:prstGeom>
          <a:noFill/>
          <a:ln w="19050" cap="flat" cmpd="sng">
            <a:solidFill>
              <a:schemeClr val="dk2"/>
            </a:solidFill>
            <a:prstDash val="solid"/>
            <a:round/>
            <a:headEnd type="none" w="sm" len="sm"/>
            <a:tailEnd type="triangle" w="med" len="med"/>
          </a:ln>
        </p:spPr>
      </p:cxnSp>
      <p:sp>
        <p:nvSpPr>
          <p:cNvPr id="1242" name="Google Shape;1242;p80"/>
          <p:cNvSpPr txBox="1"/>
          <p:nvPr/>
        </p:nvSpPr>
        <p:spPr>
          <a:xfrm>
            <a:off x="3829700" y="1698075"/>
            <a:ext cx="14106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Scrum Master</a:t>
            </a:r>
            <a:endParaRPr sz="1600" b="0" i="0" u="none" strike="noStrike" cap="none">
              <a:solidFill>
                <a:srgbClr val="000000"/>
              </a:solidFill>
              <a:latin typeface="Barlow Medium"/>
              <a:ea typeface="Barlow Medium"/>
              <a:cs typeface="Barlow Medium"/>
              <a:sym typeface="Barlow Medium"/>
            </a:endParaRPr>
          </a:p>
        </p:txBody>
      </p:sp>
      <p:sp>
        <p:nvSpPr>
          <p:cNvPr id="1243" name="Google Shape;1243;p80"/>
          <p:cNvSpPr/>
          <p:nvPr/>
        </p:nvSpPr>
        <p:spPr>
          <a:xfrm>
            <a:off x="6197350" y="3918063"/>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tr-TR" sz="1700" b="0" i="0" u="none" strike="noStrike" cap="none">
                <a:solidFill>
                  <a:srgbClr val="002060"/>
                </a:solidFill>
                <a:latin typeface="Montserrat Medium"/>
                <a:ea typeface="Montserrat Medium"/>
                <a:cs typeface="Montserrat Medium"/>
                <a:sym typeface="Montserrat Medium"/>
              </a:rPr>
              <a:t>Knowledgeable</a:t>
            </a:r>
            <a:endParaRPr sz="1700" b="0" i="0" u="none" strike="noStrike" cap="none">
              <a:solidFill>
                <a:srgbClr val="002060"/>
              </a:solidFill>
              <a:latin typeface="Montserrat Medium"/>
              <a:ea typeface="Montserrat Medium"/>
              <a:cs typeface="Montserrat Medium"/>
              <a:sym typeface="Montserrat Medium"/>
            </a:endParaRPr>
          </a:p>
        </p:txBody>
      </p:sp>
      <p:cxnSp>
        <p:nvCxnSpPr>
          <p:cNvPr id="1244" name="Google Shape;1244;p80"/>
          <p:cNvCxnSpPr>
            <a:endCxn id="1243" idx="1"/>
          </p:cNvCxnSpPr>
          <p:nvPr/>
        </p:nvCxnSpPr>
        <p:spPr>
          <a:xfrm>
            <a:off x="4923250" y="3172863"/>
            <a:ext cx="1274100" cy="979500"/>
          </a:xfrm>
          <a:prstGeom prst="straightConnector1">
            <a:avLst/>
          </a:prstGeom>
          <a:noFill/>
          <a:ln w="19050" cap="flat" cmpd="sng">
            <a:solidFill>
              <a:schemeClr val="dk2"/>
            </a:solidFill>
            <a:prstDash val="solid"/>
            <a:round/>
            <a:headEnd type="none" w="sm" len="sm"/>
            <a:tailEnd type="triangle" w="med" len="med"/>
          </a:ln>
        </p:spPr>
      </p:cxnSp>
      <p:pic>
        <p:nvPicPr>
          <p:cNvPr id="1245" name="Google Shape;1245;p80"/>
          <p:cNvPicPr preferRelativeResize="0"/>
          <p:nvPr/>
        </p:nvPicPr>
        <p:blipFill rotWithShape="1">
          <a:blip r:embed="rId3">
            <a:alphaModFix/>
          </a:blip>
          <a:srcRect/>
          <a:stretch/>
        </p:blipFill>
        <p:spPr>
          <a:xfrm>
            <a:off x="3829700" y="2082825"/>
            <a:ext cx="1260000" cy="1260000"/>
          </a:xfrm>
          <a:prstGeom prst="rect">
            <a:avLst/>
          </a:prstGeom>
          <a:noFill/>
          <a:ln>
            <a:noFill/>
          </a:ln>
        </p:spPr>
      </p:pic>
      <p:sp>
        <p:nvSpPr>
          <p:cNvPr id="1246" name="Google Shape;1246;p80"/>
          <p:cNvSpPr txBox="1"/>
          <p:nvPr/>
        </p:nvSpPr>
        <p:spPr>
          <a:xfrm>
            <a:off x="663000" y="640325"/>
            <a:ext cx="7818000" cy="67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tr-TR" sz="1900" b="0" i="0" u="none" strike="noStrike" cap="none">
                <a:solidFill>
                  <a:srgbClr val="002060"/>
                </a:solidFill>
                <a:latin typeface="Montserrat Medium"/>
                <a:ea typeface="Montserrat Medium"/>
                <a:cs typeface="Montserrat Medium"/>
                <a:sym typeface="Montserrat Medium"/>
              </a:rPr>
              <a:t>The Scrum Master is responsible for promoting and supporting Scrum</a:t>
            </a:r>
            <a:endParaRPr sz="1900" b="0" i="0" u="none" strike="noStrike" cap="none">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8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55</a:t>
            </a:fld>
            <a:endParaRPr/>
          </a:p>
        </p:txBody>
      </p:sp>
      <p:sp>
        <p:nvSpPr>
          <p:cNvPr id="1252" name="Google Shape;1252;p8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Master</a:t>
            </a:r>
            <a:endParaRPr sz="4000" b="0" i="0" u="none" strike="noStrike" cap="none">
              <a:solidFill>
                <a:srgbClr val="741B47"/>
              </a:solidFill>
              <a:latin typeface="Raleway Medium"/>
              <a:ea typeface="Raleway Medium"/>
              <a:cs typeface="Raleway Medium"/>
              <a:sym typeface="Raleway Medium"/>
            </a:endParaRPr>
          </a:p>
        </p:txBody>
      </p:sp>
      <p:sp>
        <p:nvSpPr>
          <p:cNvPr id="1253" name="Google Shape;1253;p81"/>
          <p:cNvSpPr txBox="1"/>
          <p:nvPr/>
        </p:nvSpPr>
        <p:spPr>
          <a:xfrm>
            <a:off x="1263875" y="988670"/>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Ensuring that goals, scope, and product domain are understood</a:t>
            </a:r>
            <a:endParaRPr sz="1400" b="0" i="0" u="none" strike="noStrike" cap="none">
              <a:solidFill>
                <a:srgbClr val="000000"/>
              </a:solidFill>
              <a:latin typeface="Montserrat Medium"/>
              <a:ea typeface="Montserrat Medium"/>
              <a:cs typeface="Montserrat Medium"/>
              <a:sym typeface="Montserrat Medium"/>
            </a:endParaRPr>
          </a:p>
        </p:txBody>
      </p:sp>
      <p:sp>
        <p:nvSpPr>
          <p:cNvPr id="1254" name="Google Shape;1254;p81"/>
          <p:cNvSpPr txBox="1"/>
          <p:nvPr/>
        </p:nvSpPr>
        <p:spPr>
          <a:xfrm>
            <a:off x="1263875" y="1573033"/>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Finding techniques for effective Product Backlog management</a:t>
            </a:r>
            <a:endParaRPr sz="1400" b="0" i="0" u="none" strike="noStrike" cap="none">
              <a:solidFill>
                <a:srgbClr val="000000"/>
              </a:solidFill>
              <a:latin typeface="Montserrat Medium"/>
              <a:ea typeface="Montserrat Medium"/>
              <a:cs typeface="Montserrat Medium"/>
              <a:sym typeface="Montserrat Medium"/>
            </a:endParaRPr>
          </a:p>
        </p:txBody>
      </p:sp>
      <p:sp>
        <p:nvSpPr>
          <p:cNvPr id="1255" name="Google Shape;1255;p81"/>
          <p:cNvSpPr txBox="1"/>
          <p:nvPr/>
        </p:nvSpPr>
        <p:spPr>
          <a:xfrm>
            <a:off x="1263875" y="2157395"/>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Helping the Scrum Team understand the need for clear and concise Product Backlog items</a:t>
            </a:r>
            <a:endParaRPr sz="1400" b="0" i="0" u="none" strike="noStrike" cap="none">
              <a:solidFill>
                <a:srgbClr val="000000"/>
              </a:solidFill>
              <a:latin typeface="Montserrat Medium"/>
              <a:ea typeface="Montserrat Medium"/>
              <a:cs typeface="Montserrat Medium"/>
              <a:sym typeface="Montserrat Medium"/>
            </a:endParaRPr>
          </a:p>
        </p:txBody>
      </p:sp>
      <p:sp>
        <p:nvSpPr>
          <p:cNvPr id="1256" name="Google Shape;1256;p81"/>
          <p:cNvSpPr txBox="1"/>
          <p:nvPr/>
        </p:nvSpPr>
        <p:spPr>
          <a:xfrm>
            <a:off x="1263875" y="2741758"/>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Understanding product planning in an empirical environment</a:t>
            </a:r>
            <a:endParaRPr sz="1400" b="0" i="0" u="none" strike="noStrike" cap="none">
              <a:solidFill>
                <a:srgbClr val="000000"/>
              </a:solidFill>
              <a:latin typeface="Montserrat Medium"/>
              <a:ea typeface="Montserrat Medium"/>
              <a:cs typeface="Montserrat Medium"/>
              <a:sym typeface="Montserrat Medium"/>
            </a:endParaRPr>
          </a:p>
        </p:txBody>
      </p:sp>
      <p:sp>
        <p:nvSpPr>
          <p:cNvPr id="1257" name="Google Shape;1257;p81"/>
          <p:cNvSpPr txBox="1"/>
          <p:nvPr/>
        </p:nvSpPr>
        <p:spPr>
          <a:xfrm>
            <a:off x="1263875" y="3326121"/>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Ensuring the Product Owner knows how to arrange the Product Backlog to maximize value</a:t>
            </a:r>
            <a:endParaRPr sz="1400" b="0" i="0" u="none" strike="noStrike" cap="none">
              <a:solidFill>
                <a:srgbClr val="000000"/>
              </a:solidFill>
              <a:latin typeface="Montserrat Medium"/>
              <a:ea typeface="Montserrat Medium"/>
              <a:cs typeface="Montserrat Medium"/>
              <a:sym typeface="Montserrat Medium"/>
            </a:endParaRPr>
          </a:p>
        </p:txBody>
      </p:sp>
      <p:pic>
        <p:nvPicPr>
          <p:cNvPr id="1258" name="Google Shape;1258;p81"/>
          <p:cNvPicPr preferRelativeResize="0"/>
          <p:nvPr/>
        </p:nvPicPr>
        <p:blipFill rotWithShape="1">
          <a:blip r:embed="rId3">
            <a:alphaModFix/>
          </a:blip>
          <a:srcRect/>
          <a:stretch/>
        </p:blipFill>
        <p:spPr>
          <a:xfrm>
            <a:off x="608125" y="946275"/>
            <a:ext cx="576550" cy="586719"/>
          </a:xfrm>
          <a:prstGeom prst="rect">
            <a:avLst/>
          </a:prstGeom>
          <a:noFill/>
          <a:ln>
            <a:noFill/>
          </a:ln>
        </p:spPr>
      </p:pic>
      <p:pic>
        <p:nvPicPr>
          <p:cNvPr id="1259" name="Google Shape;1259;p81"/>
          <p:cNvPicPr preferRelativeResize="0"/>
          <p:nvPr/>
        </p:nvPicPr>
        <p:blipFill rotWithShape="1">
          <a:blip r:embed="rId3">
            <a:alphaModFix/>
          </a:blip>
          <a:srcRect/>
          <a:stretch/>
        </p:blipFill>
        <p:spPr>
          <a:xfrm>
            <a:off x="608125" y="1530643"/>
            <a:ext cx="576550" cy="586719"/>
          </a:xfrm>
          <a:prstGeom prst="rect">
            <a:avLst/>
          </a:prstGeom>
          <a:noFill/>
          <a:ln>
            <a:noFill/>
          </a:ln>
        </p:spPr>
      </p:pic>
      <p:pic>
        <p:nvPicPr>
          <p:cNvPr id="1260" name="Google Shape;1260;p81"/>
          <p:cNvPicPr preferRelativeResize="0"/>
          <p:nvPr/>
        </p:nvPicPr>
        <p:blipFill rotWithShape="1">
          <a:blip r:embed="rId3">
            <a:alphaModFix/>
          </a:blip>
          <a:srcRect/>
          <a:stretch/>
        </p:blipFill>
        <p:spPr>
          <a:xfrm>
            <a:off x="608125" y="2115034"/>
            <a:ext cx="576550" cy="586719"/>
          </a:xfrm>
          <a:prstGeom prst="rect">
            <a:avLst/>
          </a:prstGeom>
          <a:noFill/>
          <a:ln>
            <a:noFill/>
          </a:ln>
        </p:spPr>
      </p:pic>
      <p:pic>
        <p:nvPicPr>
          <p:cNvPr id="1261" name="Google Shape;1261;p81"/>
          <p:cNvPicPr preferRelativeResize="0"/>
          <p:nvPr/>
        </p:nvPicPr>
        <p:blipFill rotWithShape="1">
          <a:blip r:embed="rId3">
            <a:alphaModFix/>
          </a:blip>
          <a:srcRect/>
          <a:stretch/>
        </p:blipFill>
        <p:spPr>
          <a:xfrm>
            <a:off x="608125" y="2699402"/>
            <a:ext cx="576550" cy="586719"/>
          </a:xfrm>
          <a:prstGeom prst="rect">
            <a:avLst/>
          </a:prstGeom>
          <a:noFill/>
          <a:ln>
            <a:noFill/>
          </a:ln>
        </p:spPr>
      </p:pic>
      <p:pic>
        <p:nvPicPr>
          <p:cNvPr id="1262" name="Google Shape;1262;p81"/>
          <p:cNvPicPr preferRelativeResize="0"/>
          <p:nvPr/>
        </p:nvPicPr>
        <p:blipFill rotWithShape="1">
          <a:blip r:embed="rId3">
            <a:alphaModFix/>
          </a:blip>
          <a:srcRect/>
          <a:stretch/>
        </p:blipFill>
        <p:spPr>
          <a:xfrm>
            <a:off x="608125" y="3283781"/>
            <a:ext cx="576550" cy="586719"/>
          </a:xfrm>
          <a:prstGeom prst="rect">
            <a:avLst/>
          </a:prstGeom>
          <a:noFill/>
          <a:ln>
            <a:noFill/>
          </a:ln>
        </p:spPr>
      </p:pic>
      <p:sp>
        <p:nvSpPr>
          <p:cNvPr id="1263" name="Google Shape;1263;p81"/>
          <p:cNvSpPr txBox="1"/>
          <p:nvPr/>
        </p:nvSpPr>
        <p:spPr>
          <a:xfrm>
            <a:off x="1418100" y="505800"/>
            <a:ext cx="6307800" cy="41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tr-TR" sz="2000" b="0" i="0" u="none" strike="noStrike" cap="none">
                <a:solidFill>
                  <a:srgbClr val="002060"/>
                </a:solidFill>
                <a:latin typeface="Montserrat SemiBold"/>
                <a:ea typeface="Montserrat SemiBold"/>
                <a:cs typeface="Montserrat SemiBold"/>
                <a:sym typeface="Montserrat SemiBold"/>
              </a:rPr>
              <a:t>Scrum Master Service to the Product Owner</a:t>
            </a:r>
            <a:endParaRPr sz="2000" b="0" i="0" u="none" strike="noStrike" cap="none">
              <a:solidFill>
                <a:srgbClr val="002060"/>
              </a:solidFill>
              <a:latin typeface="Montserrat SemiBold"/>
              <a:ea typeface="Montserrat SemiBold"/>
              <a:cs typeface="Montserrat SemiBold"/>
              <a:sym typeface="Montserrat SemiBold"/>
            </a:endParaRPr>
          </a:p>
        </p:txBody>
      </p:sp>
      <p:sp>
        <p:nvSpPr>
          <p:cNvPr id="1264" name="Google Shape;1264;p81"/>
          <p:cNvSpPr txBox="1"/>
          <p:nvPr/>
        </p:nvSpPr>
        <p:spPr>
          <a:xfrm>
            <a:off x="1263875" y="3910533"/>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Understanding and practicing agility</a:t>
            </a:r>
            <a:endParaRPr sz="1400" b="0" i="0" u="none" strike="noStrike" cap="none">
              <a:solidFill>
                <a:srgbClr val="000000"/>
              </a:solidFill>
              <a:latin typeface="Montserrat Medium"/>
              <a:ea typeface="Montserrat Medium"/>
              <a:cs typeface="Montserrat Medium"/>
              <a:sym typeface="Montserrat Medium"/>
            </a:endParaRPr>
          </a:p>
        </p:txBody>
      </p:sp>
      <p:sp>
        <p:nvSpPr>
          <p:cNvPr id="1265" name="Google Shape;1265;p81"/>
          <p:cNvSpPr txBox="1"/>
          <p:nvPr/>
        </p:nvSpPr>
        <p:spPr>
          <a:xfrm>
            <a:off x="1263875" y="4494896"/>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Facilitating Scrum events as requested or needed</a:t>
            </a:r>
            <a:endParaRPr sz="1400" b="0" i="0" u="none" strike="noStrike" cap="none">
              <a:solidFill>
                <a:srgbClr val="000000"/>
              </a:solidFill>
              <a:latin typeface="Montserrat Medium"/>
              <a:ea typeface="Montserrat Medium"/>
              <a:cs typeface="Montserrat Medium"/>
              <a:sym typeface="Montserrat Medium"/>
            </a:endParaRPr>
          </a:p>
        </p:txBody>
      </p:sp>
      <p:pic>
        <p:nvPicPr>
          <p:cNvPr id="1266" name="Google Shape;1266;p81"/>
          <p:cNvPicPr preferRelativeResize="0"/>
          <p:nvPr/>
        </p:nvPicPr>
        <p:blipFill rotWithShape="1">
          <a:blip r:embed="rId3">
            <a:alphaModFix/>
          </a:blip>
          <a:srcRect/>
          <a:stretch/>
        </p:blipFill>
        <p:spPr>
          <a:xfrm>
            <a:off x="608125" y="3868177"/>
            <a:ext cx="576550" cy="586719"/>
          </a:xfrm>
          <a:prstGeom prst="rect">
            <a:avLst/>
          </a:prstGeom>
          <a:noFill/>
          <a:ln>
            <a:noFill/>
          </a:ln>
        </p:spPr>
      </p:pic>
      <p:pic>
        <p:nvPicPr>
          <p:cNvPr id="1267" name="Google Shape;1267;p81"/>
          <p:cNvPicPr preferRelativeResize="0"/>
          <p:nvPr/>
        </p:nvPicPr>
        <p:blipFill rotWithShape="1">
          <a:blip r:embed="rId3">
            <a:alphaModFix/>
          </a:blip>
          <a:srcRect/>
          <a:stretch/>
        </p:blipFill>
        <p:spPr>
          <a:xfrm>
            <a:off x="608125" y="4452556"/>
            <a:ext cx="576550" cy="58671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8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56</a:t>
            </a:fld>
            <a:endParaRPr/>
          </a:p>
        </p:txBody>
      </p:sp>
      <p:sp>
        <p:nvSpPr>
          <p:cNvPr id="1273" name="Google Shape;1273;p8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Scrum Master</a:t>
            </a:r>
            <a:endParaRPr sz="4000" b="0" i="0" u="none" strike="noStrike" cap="none">
              <a:solidFill>
                <a:srgbClr val="741B47"/>
              </a:solidFill>
              <a:latin typeface="Raleway Medium"/>
              <a:ea typeface="Raleway Medium"/>
              <a:cs typeface="Raleway Medium"/>
              <a:sym typeface="Raleway Medium"/>
            </a:endParaRPr>
          </a:p>
        </p:txBody>
      </p:sp>
      <p:sp>
        <p:nvSpPr>
          <p:cNvPr id="1274" name="Google Shape;1274;p82"/>
          <p:cNvSpPr txBox="1"/>
          <p:nvPr/>
        </p:nvSpPr>
        <p:spPr>
          <a:xfrm>
            <a:off x="1263875" y="114505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Coaching the Development Team in self-organization and cross-functionality</a:t>
            </a:r>
            <a:endParaRPr sz="1400" b="0" i="0" u="none" strike="noStrike" cap="none">
              <a:solidFill>
                <a:srgbClr val="000000"/>
              </a:solidFill>
              <a:latin typeface="Montserrat Medium"/>
              <a:ea typeface="Montserrat Medium"/>
              <a:cs typeface="Montserrat Medium"/>
              <a:sym typeface="Montserrat Medium"/>
            </a:endParaRPr>
          </a:p>
        </p:txBody>
      </p:sp>
      <p:sp>
        <p:nvSpPr>
          <p:cNvPr id="1275" name="Google Shape;1275;p82"/>
          <p:cNvSpPr txBox="1"/>
          <p:nvPr/>
        </p:nvSpPr>
        <p:spPr>
          <a:xfrm>
            <a:off x="1263875" y="1860478"/>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Helping the Development Team to create high-value products</a:t>
            </a:r>
            <a:endParaRPr sz="1400" b="0" i="0" u="none" strike="noStrike" cap="none">
              <a:solidFill>
                <a:srgbClr val="000000"/>
              </a:solidFill>
              <a:latin typeface="Montserrat Medium"/>
              <a:ea typeface="Montserrat Medium"/>
              <a:cs typeface="Montserrat Medium"/>
              <a:sym typeface="Montserrat Medium"/>
            </a:endParaRPr>
          </a:p>
        </p:txBody>
      </p:sp>
      <p:sp>
        <p:nvSpPr>
          <p:cNvPr id="1276" name="Google Shape;1276;p82"/>
          <p:cNvSpPr txBox="1"/>
          <p:nvPr/>
        </p:nvSpPr>
        <p:spPr>
          <a:xfrm>
            <a:off x="1263875" y="2575905"/>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Removing impediments to the Development Team’s progress</a:t>
            </a:r>
            <a:endParaRPr sz="1400" b="0" i="0" u="none" strike="noStrike" cap="none">
              <a:solidFill>
                <a:srgbClr val="000000"/>
              </a:solidFill>
              <a:latin typeface="Montserrat Medium"/>
              <a:ea typeface="Montserrat Medium"/>
              <a:cs typeface="Montserrat Medium"/>
              <a:sym typeface="Montserrat Medium"/>
            </a:endParaRPr>
          </a:p>
        </p:txBody>
      </p:sp>
      <p:sp>
        <p:nvSpPr>
          <p:cNvPr id="1277" name="Google Shape;1277;p82"/>
          <p:cNvSpPr txBox="1"/>
          <p:nvPr/>
        </p:nvSpPr>
        <p:spPr>
          <a:xfrm>
            <a:off x="1263875" y="3291333"/>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Facilitating Scrum events as requested or needed</a:t>
            </a:r>
            <a:endParaRPr sz="1400" b="0" i="0" u="none" strike="noStrike" cap="none">
              <a:solidFill>
                <a:srgbClr val="000000"/>
              </a:solidFill>
              <a:latin typeface="Montserrat Medium"/>
              <a:ea typeface="Montserrat Medium"/>
              <a:cs typeface="Montserrat Medium"/>
              <a:sym typeface="Montserrat Medium"/>
            </a:endParaRPr>
          </a:p>
        </p:txBody>
      </p:sp>
      <p:sp>
        <p:nvSpPr>
          <p:cNvPr id="1278" name="Google Shape;1278;p82"/>
          <p:cNvSpPr txBox="1"/>
          <p:nvPr/>
        </p:nvSpPr>
        <p:spPr>
          <a:xfrm>
            <a:off x="1263875" y="400676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Medium"/>
                <a:ea typeface="Montserrat Medium"/>
                <a:cs typeface="Montserrat Medium"/>
                <a:sym typeface="Montserrat Medium"/>
              </a:rPr>
              <a:t>Coaching the Development Team in organizational environments in which Scrum is not yet fully adopted and understood</a:t>
            </a:r>
            <a:endParaRPr sz="1400" b="0" i="0" u="none" strike="noStrike" cap="none">
              <a:solidFill>
                <a:srgbClr val="000000"/>
              </a:solidFill>
              <a:latin typeface="Montserrat Medium"/>
              <a:ea typeface="Montserrat Medium"/>
              <a:cs typeface="Montserrat Medium"/>
              <a:sym typeface="Montserrat Medium"/>
            </a:endParaRPr>
          </a:p>
        </p:txBody>
      </p:sp>
      <p:pic>
        <p:nvPicPr>
          <p:cNvPr id="1279" name="Google Shape;1279;p82"/>
          <p:cNvPicPr preferRelativeResize="0"/>
          <p:nvPr/>
        </p:nvPicPr>
        <p:blipFill rotWithShape="1">
          <a:blip r:embed="rId3">
            <a:alphaModFix/>
          </a:blip>
          <a:srcRect/>
          <a:stretch/>
        </p:blipFill>
        <p:spPr>
          <a:xfrm>
            <a:off x="608125" y="1098675"/>
            <a:ext cx="576550" cy="641805"/>
          </a:xfrm>
          <a:prstGeom prst="rect">
            <a:avLst/>
          </a:prstGeom>
          <a:noFill/>
          <a:ln>
            <a:noFill/>
          </a:ln>
        </p:spPr>
      </p:pic>
      <p:pic>
        <p:nvPicPr>
          <p:cNvPr id="1280" name="Google Shape;1280;p82"/>
          <p:cNvPicPr preferRelativeResize="0"/>
          <p:nvPr/>
        </p:nvPicPr>
        <p:blipFill rotWithShape="1">
          <a:blip r:embed="rId3">
            <a:alphaModFix/>
          </a:blip>
          <a:srcRect/>
          <a:stretch/>
        </p:blipFill>
        <p:spPr>
          <a:xfrm>
            <a:off x="608125" y="1814108"/>
            <a:ext cx="576550" cy="641805"/>
          </a:xfrm>
          <a:prstGeom prst="rect">
            <a:avLst/>
          </a:prstGeom>
          <a:noFill/>
          <a:ln>
            <a:noFill/>
          </a:ln>
        </p:spPr>
      </p:pic>
      <p:pic>
        <p:nvPicPr>
          <p:cNvPr id="1281" name="Google Shape;1281;p82"/>
          <p:cNvPicPr preferRelativeResize="0"/>
          <p:nvPr/>
        </p:nvPicPr>
        <p:blipFill rotWithShape="1">
          <a:blip r:embed="rId3">
            <a:alphaModFix/>
          </a:blip>
          <a:srcRect/>
          <a:stretch/>
        </p:blipFill>
        <p:spPr>
          <a:xfrm>
            <a:off x="608125" y="2529566"/>
            <a:ext cx="576550" cy="641805"/>
          </a:xfrm>
          <a:prstGeom prst="rect">
            <a:avLst/>
          </a:prstGeom>
          <a:noFill/>
          <a:ln>
            <a:noFill/>
          </a:ln>
        </p:spPr>
      </p:pic>
      <p:pic>
        <p:nvPicPr>
          <p:cNvPr id="1282" name="Google Shape;1282;p82"/>
          <p:cNvPicPr preferRelativeResize="0"/>
          <p:nvPr/>
        </p:nvPicPr>
        <p:blipFill rotWithShape="1">
          <a:blip r:embed="rId3">
            <a:alphaModFix/>
          </a:blip>
          <a:srcRect/>
          <a:stretch/>
        </p:blipFill>
        <p:spPr>
          <a:xfrm>
            <a:off x="608125" y="3245000"/>
            <a:ext cx="576550" cy="641805"/>
          </a:xfrm>
          <a:prstGeom prst="rect">
            <a:avLst/>
          </a:prstGeom>
          <a:noFill/>
          <a:ln>
            <a:noFill/>
          </a:ln>
        </p:spPr>
      </p:pic>
      <p:pic>
        <p:nvPicPr>
          <p:cNvPr id="1283" name="Google Shape;1283;p82"/>
          <p:cNvPicPr preferRelativeResize="0"/>
          <p:nvPr/>
        </p:nvPicPr>
        <p:blipFill rotWithShape="1">
          <a:blip r:embed="rId3">
            <a:alphaModFix/>
          </a:blip>
          <a:srcRect/>
          <a:stretch/>
        </p:blipFill>
        <p:spPr>
          <a:xfrm>
            <a:off x="608125" y="3960445"/>
            <a:ext cx="576550" cy="641805"/>
          </a:xfrm>
          <a:prstGeom prst="rect">
            <a:avLst/>
          </a:prstGeom>
          <a:noFill/>
          <a:ln>
            <a:noFill/>
          </a:ln>
        </p:spPr>
      </p:pic>
      <p:sp>
        <p:nvSpPr>
          <p:cNvPr id="1284" name="Google Shape;1284;p82"/>
          <p:cNvSpPr txBox="1"/>
          <p:nvPr/>
        </p:nvSpPr>
        <p:spPr>
          <a:xfrm>
            <a:off x="1206000" y="646725"/>
            <a:ext cx="6732000" cy="41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tr-TR" sz="2000" b="0" i="0" u="none" strike="noStrike" cap="none">
                <a:solidFill>
                  <a:srgbClr val="002060"/>
                </a:solidFill>
                <a:latin typeface="Montserrat SemiBold"/>
                <a:ea typeface="Montserrat SemiBold"/>
                <a:cs typeface="Montserrat SemiBold"/>
                <a:sym typeface="Montserrat SemiBold"/>
              </a:rPr>
              <a:t>Scrum Master Service to the Development Team</a:t>
            </a:r>
            <a:endParaRPr sz="2000" b="0" i="0" u="none" strike="noStrike" cap="none">
              <a:solidFill>
                <a:srgbClr val="002060"/>
              </a:solidFill>
              <a:latin typeface="Montserrat SemiBold"/>
              <a:ea typeface="Montserrat SemiBold"/>
              <a:cs typeface="Montserrat SemiBold"/>
              <a:sym typeface="Montserrat SemiBo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88"/>
        <p:cNvGrpSpPr/>
        <p:nvPr/>
      </p:nvGrpSpPr>
      <p:grpSpPr>
        <a:xfrm>
          <a:off x="0" y="0"/>
          <a:ext cx="0" cy="0"/>
          <a:chOff x="0" y="0"/>
          <a:chExt cx="0" cy="0"/>
        </a:xfrm>
      </p:grpSpPr>
      <p:sp>
        <p:nvSpPr>
          <p:cNvPr id="1289" name="Google Shape;1289;p83"/>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83"/>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1291" name="Google Shape;1291;p83"/>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1292" name="Google Shape;1292;p83"/>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83"/>
          <p:cNvSpPr txBox="1">
            <a:spLocks noGrp="1"/>
          </p:cNvSpPr>
          <p:nvPr>
            <p:ph type="title"/>
          </p:nvPr>
        </p:nvSpPr>
        <p:spPr>
          <a:xfrm>
            <a:off x="821550" y="2512350"/>
            <a:ext cx="7422000" cy="166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Which one looks at the project from the customer's perspective?</a:t>
            </a:r>
            <a:endParaRPr sz="3200">
              <a:solidFill>
                <a:srgbClr val="0A3534"/>
              </a:solidFill>
              <a:latin typeface="Proxima Nova Semibold"/>
              <a:ea typeface="Proxima Nova Semibold"/>
              <a:cs typeface="Proxima Nova Semibold"/>
              <a:sym typeface="Proxima Nova Semibold"/>
            </a:endParaRPr>
          </a:p>
        </p:txBody>
      </p:sp>
      <p:pic>
        <p:nvPicPr>
          <p:cNvPr id="1294" name="Google Shape;1294;p83"/>
          <p:cNvPicPr preferRelativeResize="0"/>
          <p:nvPr/>
        </p:nvPicPr>
        <p:blipFill rotWithShape="1">
          <a:blip r:embed="rId3">
            <a:alphaModFix/>
          </a:blip>
          <a:srcRect/>
          <a:stretch/>
        </p:blipFill>
        <p:spPr>
          <a:xfrm>
            <a:off x="3705575" y="354450"/>
            <a:ext cx="1732850" cy="1732850"/>
          </a:xfrm>
          <a:prstGeom prst="rect">
            <a:avLst/>
          </a:prstGeom>
          <a:noFill/>
          <a:ln>
            <a:noFill/>
          </a:ln>
        </p:spPr>
      </p:pic>
      <p:pic>
        <p:nvPicPr>
          <p:cNvPr id="1295" name="Google Shape;1295;p83">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1296" name="Google Shape;1296;p83">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300"/>
        <p:cNvGrpSpPr/>
        <p:nvPr/>
      </p:nvGrpSpPr>
      <p:grpSpPr>
        <a:xfrm>
          <a:off x="0" y="0"/>
          <a:ext cx="0" cy="0"/>
          <a:chOff x="0" y="0"/>
          <a:chExt cx="0" cy="0"/>
        </a:xfrm>
      </p:grpSpPr>
      <p:sp>
        <p:nvSpPr>
          <p:cNvPr id="1301" name="Google Shape;1301;p84"/>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84"/>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1303" name="Google Shape;1303;p84"/>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1304" name="Google Shape;1304;p84"/>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84"/>
          <p:cNvSpPr txBox="1">
            <a:spLocks noGrp="1"/>
          </p:cNvSpPr>
          <p:nvPr>
            <p:ph type="title"/>
          </p:nvPr>
        </p:nvSpPr>
        <p:spPr>
          <a:xfrm>
            <a:off x="821550" y="2512350"/>
            <a:ext cx="7422000" cy="166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What is the role of the Scrum Master?</a:t>
            </a:r>
            <a:endParaRPr sz="3200">
              <a:solidFill>
                <a:srgbClr val="0A3534"/>
              </a:solidFill>
              <a:latin typeface="Proxima Nova Semibold"/>
              <a:ea typeface="Proxima Nova Semibold"/>
              <a:cs typeface="Proxima Nova Semibold"/>
              <a:sym typeface="Proxima Nova Semibold"/>
            </a:endParaRPr>
          </a:p>
        </p:txBody>
      </p:sp>
      <p:pic>
        <p:nvPicPr>
          <p:cNvPr id="1306" name="Google Shape;1306;p84"/>
          <p:cNvPicPr preferRelativeResize="0"/>
          <p:nvPr/>
        </p:nvPicPr>
        <p:blipFill rotWithShape="1">
          <a:blip r:embed="rId3">
            <a:alphaModFix/>
          </a:blip>
          <a:srcRect/>
          <a:stretch/>
        </p:blipFill>
        <p:spPr>
          <a:xfrm>
            <a:off x="3705575" y="354450"/>
            <a:ext cx="1732850" cy="1732850"/>
          </a:xfrm>
          <a:prstGeom prst="rect">
            <a:avLst/>
          </a:prstGeom>
          <a:noFill/>
          <a:ln>
            <a:noFill/>
          </a:ln>
        </p:spPr>
      </p:pic>
      <p:pic>
        <p:nvPicPr>
          <p:cNvPr id="1307" name="Google Shape;1307;p84">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1308" name="Google Shape;1308;p84">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8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59</a:t>
            </a:fld>
            <a:endParaRPr/>
          </a:p>
        </p:txBody>
      </p:sp>
      <p:sp>
        <p:nvSpPr>
          <p:cNvPr id="1314" name="Google Shape;1314;p8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Development Team</a:t>
            </a:r>
            <a:endParaRPr sz="4000" b="0" i="0" u="none" strike="noStrike" cap="none">
              <a:solidFill>
                <a:srgbClr val="741B47"/>
              </a:solidFill>
              <a:latin typeface="Raleway Medium"/>
              <a:ea typeface="Raleway Medium"/>
              <a:cs typeface="Raleway Medium"/>
              <a:sym typeface="Raleway Medium"/>
            </a:endParaRPr>
          </a:p>
        </p:txBody>
      </p:sp>
      <p:sp>
        <p:nvSpPr>
          <p:cNvPr id="1315" name="Google Shape;1315;p85"/>
          <p:cNvSpPr txBox="1"/>
          <p:nvPr/>
        </p:nvSpPr>
        <p:spPr>
          <a:xfrm>
            <a:off x="1188125" y="2322750"/>
            <a:ext cx="19491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Development Team</a:t>
            </a:r>
            <a:endParaRPr sz="1600" b="0" i="0" u="none" strike="noStrike" cap="none">
              <a:solidFill>
                <a:srgbClr val="000000"/>
              </a:solidFill>
              <a:latin typeface="Barlow Medium"/>
              <a:ea typeface="Barlow Medium"/>
              <a:cs typeface="Barlow Medium"/>
              <a:sym typeface="Barlow Medium"/>
            </a:endParaRPr>
          </a:p>
        </p:txBody>
      </p:sp>
      <p:sp>
        <p:nvSpPr>
          <p:cNvPr id="1316" name="Google Shape;1316;p85"/>
          <p:cNvSpPr txBox="1"/>
          <p:nvPr/>
        </p:nvSpPr>
        <p:spPr>
          <a:xfrm>
            <a:off x="477600" y="800200"/>
            <a:ext cx="8188800" cy="98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0" i="0" u="none" strike="noStrike" cap="none">
                <a:solidFill>
                  <a:srgbClr val="002060"/>
                </a:solidFill>
                <a:latin typeface="Montserrat Medium"/>
                <a:ea typeface="Montserrat Medium"/>
                <a:cs typeface="Montserrat Medium"/>
                <a:sym typeface="Montserrat Medium"/>
              </a:rPr>
              <a:t>The Development Team consists of professionals who do the work of delivering a potentially releasable Increment of “Done” product at the end of each Sprint.</a:t>
            </a:r>
            <a:endParaRPr sz="2000" b="0" i="0" u="none" strike="noStrike" cap="none">
              <a:solidFill>
                <a:srgbClr val="002060"/>
              </a:solidFill>
              <a:latin typeface="Montserrat Medium"/>
              <a:ea typeface="Montserrat Medium"/>
              <a:cs typeface="Montserrat Medium"/>
              <a:sym typeface="Montserrat Medium"/>
            </a:endParaRPr>
          </a:p>
        </p:txBody>
      </p:sp>
      <p:pic>
        <p:nvPicPr>
          <p:cNvPr id="1317" name="Google Shape;1317;p85"/>
          <p:cNvPicPr preferRelativeResize="0"/>
          <p:nvPr/>
        </p:nvPicPr>
        <p:blipFill rotWithShape="1">
          <a:blip r:embed="rId3">
            <a:alphaModFix/>
          </a:blip>
          <a:srcRect/>
          <a:stretch/>
        </p:blipFill>
        <p:spPr>
          <a:xfrm>
            <a:off x="1495675" y="2716150"/>
            <a:ext cx="1260000" cy="1260000"/>
          </a:xfrm>
          <a:prstGeom prst="rect">
            <a:avLst/>
          </a:prstGeom>
          <a:noFill/>
          <a:ln>
            <a:noFill/>
          </a:ln>
        </p:spPr>
      </p:pic>
      <p:pic>
        <p:nvPicPr>
          <p:cNvPr id="1318" name="Google Shape;1318;p85"/>
          <p:cNvPicPr preferRelativeResize="0"/>
          <p:nvPr/>
        </p:nvPicPr>
        <p:blipFill rotWithShape="1">
          <a:blip r:embed="rId4">
            <a:alphaModFix/>
          </a:blip>
          <a:srcRect/>
          <a:stretch/>
        </p:blipFill>
        <p:spPr>
          <a:xfrm>
            <a:off x="5928550" y="2716150"/>
            <a:ext cx="1148000" cy="1148000"/>
          </a:xfrm>
          <a:prstGeom prst="rect">
            <a:avLst/>
          </a:prstGeom>
          <a:noFill/>
          <a:ln>
            <a:noFill/>
          </a:ln>
        </p:spPr>
      </p:pic>
      <p:sp>
        <p:nvSpPr>
          <p:cNvPr id="1319" name="Google Shape;1319;p85"/>
          <p:cNvSpPr txBox="1"/>
          <p:nvPr/>
        </p:nvSpPr>
        <p:spPr>
          <a:xfrm>
            <a:off x="5528000" y="2322750"/>
            <a:ext cx="19491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Product Increment</a:t>
            </a:r>
            <a:endParaRPr sz="1600" b="0" i="0" u="none" strike="noStrike" cap="none">
              <a:solidFill>
                <a:srgbClr val="000000"/>
              </a:solidFill>
              <a:latin typeface="Barlow Medium"/>
              <a:ea typeface="Barlow Medium"/>
              <a:cs typeface="Barlow Medium"/>
              <a:sym typeface="Barlow Medium"/>
            </a:endParaRPr>
          </a:p>
        </p:txBody>
      </p:sp>
      <p:pic>
        <p:nvPicPr>
          <p:cNvPr id="1320" name="Google Shape;1320;p85"/>
          <p:cNvPicPr preferRelativeResize="0"/>
          <p:nvPr/>
        </p:nvPicPr>
        <p:blipFill rotWithShape="1">
          <a:blip r:embed="rId5">
            <a:alphaModFix/>
          </a:blip>
          <a:srcRect/>
          <a:stretch/>
        </p:blipFill>
        <p:spPr>
          <a:xfrm>
            <a:off x="3467088" y="2071150"/>
            <a:ext cx="1905000" cy="1905000"/>
          </a:xfrm>
          <a:prstGeom prst="rect">
            <a:avLst/>
          </a:prstGeom>
          <a:noFill/>
          <a:ln>
            <a:noFill/>
          </a:ln>
        </p:spPr>
      </p:pic>
      <p:sp>
        <p:nvSpPr>
          <p:cNvPr id="1321" name="Google Shape;1321;p85"/>
          <p:cNvSpPr txBox="1"/>
          <p:nvPr/>
        </p:nvSpPr>
        <p:spPr>
          <a:xfrm>
            <a:off x="4038100" y="2790950"/>
            <a:ext cx="893700" cy="62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Montserrat SemiBold"/>
                <a:ea typeface="Montserrat SemiBold"/>
                <a:cs typeface="Montserrat SemiBold"/>
                <a:sym typeface="Montserrat SemiBold"/>
              </a:rPr>
              <a:t>Each Sprint</a:t>
            </a:r>
            <a:endParaRPr sz="14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ctrTitle"/>
          </p:nvPr>
        </p:nvSpPr>
        <p:spPr>
          <a:xfrm>
            <a:off x="1022775" y="1577998"/>
            <a:ext cx="4676700" cy="1998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Modernizing Project Management</a:t>
            </a:r>
            <a:endParaRPr>
              <a:solidFill>
                <a:srgbClr val="741B47"/>
              </a:solidFill>
              <a:latin typeface="Raleway Medium"/>
              <a:ea typeface="Raleway Medium"/>
              <a:cs typeface="Raleway Medium"/>
              <a:sym typeface="Raleway Medium"/>
            </a:endParaRPr>
          </a:p>
        </p:txBody>
      </p:sp>
      <p:sp>
        <p:nvSpPr>
          <p:cNvPr id="172" name="Google Shape;172;p3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173" name="Google Shape;173;p30"/>
          <p:cNvGrpSpPr/>
          <p:nvPr/>
        </p:nvGrpSpPr>
        <p:grpSpPr>
          <a:xfrm>
            <a:off x="5435079" y="912423"/>
            <a:ext cx="3239723" cy="3318665"/>
            <a:chOff x="2270525" y="117216"/>
            <a:chExt cx="4650765" cy="4762722"/>
          </a:xfrm>
        </p:grpSpPr>
        <p:sp>
          <p:nvSpPr>
            <p:cNvPr id="174" name="Google Shape;174;p30"/>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11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30"/>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30"/>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30"/>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30"/>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30"/>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30"/>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30"/>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30"/>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30"/>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30"/>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30"/>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30"/>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30"/>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30"/>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30"/>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30"/>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30"/>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30"/>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30"/>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30"/>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95" name="Google Shape;195;p30"/>
            <p:cNvGrpSpPr/>
            <p:nvPr/>
          </p:nvGrpSpPr>
          <p:grpSpPr>
            <a:xfrm>
              <a:off x="4031993" y="117216"/>
              <a:ext cx="2889297" cy="3901793"/>
              <a:chOff x="5533368" y="1047716"/>
              <a:chExt cx="2889297" cy="3901793"/>
            </a:xfrm>
          </p:grpSpPr>
          <p:sp>
            <p:nvSpPr>
              <p:cNvPr id="196" name="Google Shape;196;p30"/>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30"/>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30"/>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30"/>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30"/>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30"/>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30"/>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30"/>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30"/>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30"/>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30"/>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30"/>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30"/>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30"/>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30"/>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30"/>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30"/>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30"/>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30"/>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30"/>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30"/>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30"/>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30"/>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30"/>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30"/>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30"/>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30"/>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30"/>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30"/>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30"/>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30"/>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30"/>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30"/>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30"/>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30"/>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30"/>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30"/>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30"/>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30"/>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30"/>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36" name="Google Shape;236;p30"/>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30"/>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30"/>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30"/>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30"/>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30"/>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30"/>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30"/>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30"/>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30"/>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30"/>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30"/>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30"/>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30"/>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30"/>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30"/>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30"/>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30"/>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30"/>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30"/>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30"/>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30"/>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30"/>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30"/>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30"/>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30"/>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30"/>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30"/>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30"/>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65" name="Google Shape;265;p30"/>
            <p:cNvGrpSpPr/>
            <p:nvPr/>
          </p:nvGrpSpPr>
          <p:grpSpPr>
            <a:xfrm flipH="1">
              <a:off x="2865273" y="3434801"/>
              <a:ext cx="598186" cy="1340314"/>
              <a:chOff x="4210728" y="4525714"/>
              <a:chExt cx="546438" cy="1224366"/>
            </a:xfrm>
          </p:grpSpPr>
          <p:sp>
            <p:nvSpPr>
              <p:cNvPr id="266" name="Google Shape;266;p30"/>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30"/>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30"/>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30"/>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30"/>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30"/>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30"/>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30"/>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30"/>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30"/>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30"/>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30"/>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30"/>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8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60</a:t>
            </a:fld>
            <a:endParaRPr/>
          </a:p>
        </p:txBody>
      </p:sp>
      <p:sp>
        <p:nvSpPr>
          <p:cNvPr id="1327" name="Google Shape;1327;p86"/>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Development Team</a:t>
            </a:r>
            <a:endParaRPr sz="4000" b="0" i="0" u="none" strike="noStrike" cap="none">
              <a:solidFill>
                <a:srgbClr val="741B47"/>
              </a:solidFill>
              <a:latin typeface="Raleway Medium"/>
              <a:ea typeface="Raleway Medium"/>
              <a:cs typeface="Raleway Medium"/>
              <a:sym typeface="Raleway Medium"/>
            </a:endParaRPr>
          </a:p>
        </p:txBody>
      </p:sp>
      <p:sp>
        <p:nvSpPr>
          <p:cNvPr id="1328" name="Google Shape;1328;p86"/>
          <p:cNvSpPr txBox="1"/>
          <p:nvPr/>
        </p:nvSpPr>
        <p:spPr>
          <a:xfrm>
            <a:off x="1263875" y="99265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They are self-organizing.</a:t>
            </a:r>
            <a:endParaRPr sz="1800" b="0" i="0" u="none" strike="noStrike" cap="none">
              <a:solidFill>
                <a:srgbClr val="000000"/>
              </a:solidFill>
              <a:latin typeface="Montserrat Medium"/>
              <a:ea typeface="Montserrat Medium"/>
              <a:cs typeface="Montserrat Medium"/>
              <a:sym typeface="Montserrat Medium"/>
            </a:endParaRPr>
          </a:p>
        </p:txBody>
      </p:sp>
      <p:sp>
        <p:nvSpPr>
          <p:cNvPr id="1329" name="Google Shape;1329;p86"/>
          <p:cNvSpPr txBox="1"/>
          <p:nvPr/>
        </p:nvSpPr>
        <p:spPr>
          <a:xfrm>
            <a:off x="1263875" y="1708078"/>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Development Teams are cross-functional.</a:t>
            </a:r>
            <a:endParaRPr sz="1800" b="0" i="0" u="none" strike="noStrike" cap="none">
              <a:solidFill>
                <a:srgbClr val="000000"/>
              </a:solidFill>
              <a:latin typeface="Montserrat Medium"/>
              <a:ea typeface="Montserrat Medium"/>
              <a:cs typeface="Montserrat Medium"/>
              <a:sym typeface="Montserrat Medium"/>
            </a:endParaRPr>
          </a:p>
        </p:txBody>
      </p:sp>
      <p:sp>
        <p:nvSpPr>
          <p:cNvPr id="1330" name="Google Shape;1330;p86"/>
          <p:cNvSpPr txBox="1"/>
          <p:nvPr/>
        </p:nvSpPr>
        <p:spPr>
          <a:xfrm>
            <a:off x="1263875" y="2423505"/>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Scrum recognizes no titles for Development Team members.</a:t>
            </a:r>
            <a:endParaRPr sz="1800" b="0" i="0" u="none" strike="noStrike" cap="none">
              <a:solidFill>
                <a:srgbClr val="000000"/>
              </a:solidFill>
              <a:latin typeface="Montserrat Medium"/>
              <a:ea typeface="Montserrat Medium"/>
              <a:cs typeface="Montserrat Medium"/>
              <a:sym typeface="Montserrat Medium"/>
            </a:endParaRPr>
          </a:p>
        </p:txBody>
      </p:sp>
      <p:sp>
        <p:nvSpPr>
          <p:cNvPr id="1331" name="Google Shape;1331;p86"/>
          <p:cNvSpPr txBox="1"/>
          <p:nvPr/>
        </p:nvSpPr>
        <p:spPr>
          <a:xfrm>
            <a:off x="1263875" y="3138933"/>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Scrum recognizes no sub-teams in the Development Team.</a:t>
            </a:r>
            <a:endParaRPr sz="1800" b="0" i="0" u="none" strike="noStrike" cap="none">
              <a:solidFill>
                <a:srgbClr val="000000"/>
              </a:solidFill>
              <a:latin typeface="Montserrat Medium"/>
              <a:ea typeface="Montserrat Medium"/>
              <a:cs typeface="Montserrat Medium"/>
              <a:sym typeface="Montserrat Medium"/>
            </a:endParaRPr>
          </a:p>
        </p:txBody>
      </p:sp>
      <p:sp>
        <p:nvSpPr>
          <p:cNvPr id="1332" name="Google Shape;1332;p86"/>
          <p:cNvSpPr txBox="1"/>
          <p:nvPr/>
        </p:nvSpPr>
        <p:spPr>
          <a:xfrm>
            <a:off x="1263875" y="385436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Montserrat Medium"/>
                <a:ea typeface="Montserrat Medium"/>
                <a:cs typeface="Montserrat Medium"/>
                <a:sym typeface="Montserrat Medium"/>
              </a:rPr>
              <a:t>Accountability belongs to the Development Team as a whole</a:t>
            </a:r>
            <a:endParaRPr sz="1800" b="0" i="0" u="none" strike="noStrike" cap="none">
              <a:solidFill>
                <a:srgbClr val="000000"/>
              </a:solidFill>
              <a:latin typeface="Montserrat Medium"/>
              <a:ea typeface="Montserrat Medium"/>
              <a:cs typeface="Montserrat Medium"/>
              <a:sym typeface="Montserrat Medium"/>
            </a:endParaRPr>
          </a:p>
        </p:txBody>
      </p:sp>
      <p:pic>
        <p:nvPicPr>
          <p:cNvPr id="1333" name="Google Shape;1333;p86"/>
          <p:cNvPicPr preferRelativeResize="0"/>
          <p:nvPr/>
        </p:nvPicPr>
        <p:blipFill rotWithShape="1">
          <a:blip r:embed="rId3">
            <a:alphaModFix/>
          </a:blip>
          <a:srcRect/>
          <a:stretch/>
        </p:blipFill>
        <p:spPr>
          <a:xfrm>
            <a:off x="608125" y="946275"/>
            <a:ext cx="576550" cy="641805"/>
          </a:xfrm>
          <a:prstGeom prst="rect">
            <a:avLst/>
          </a:prstGeom>
          <a:noFill/>
          <a:ln>
            <a:noFill/>
          </a:ln>
        </p:spPr>
      </p:pic>
      <p:pic>
        <p:nvPicPr>
          <p:cNvPr id="1334" name="Google Shape;1334;p86"/>
          <p:cNvPicPr preferRelativeResize="0"/>
          <p:nvPr/>
        </p:nvPicPr>
        <p:blipFill rotWithShape="1">
          <a:blip r:embed="rId3">
            <a:alphaModFix/>
          </a:blip>
          <a:srcRect/>
          <a:stretch/>
        </p:blipFill>
        <p:spPr>
          <a:xfrm>
            <a:off x="608125" y="1661708"/>
            <a:ext cx="576550" cy="641805"/>
          </a:xfrm>
          <a:prstGeom prst="rect">
            <a:avLst/>
          </a:prstGeom>
          <a:noFill/>
          <a:ln>
            <a:noFill/>
          </a:ln>
        </p:spPr>
      </p:pic>
      <p:pic>
        <p:nvPicPr>
          <p:cNvPr id="1335" name="Google Shape;1335;p86"/>
          <p:cNvPicPr preferRelativeResize="0"/>
          <p:nvPr/>
        </p:nvPicPr>
        <p:blipFill rotWithShape="1">
          <a:blip r:embed="rId3">
            <a:alphaModFix/>
          </a:blip>
          <a:srcRect/>
          <a:stretch/>
        </p:blipFill>
        <p:spPr>
          <a:xfrm>
            <a:off x="608125" y="2377166"/>
            <a:ext cx="576550" cy="641805"/>
          </a:xfrm>
          <a:prstGeom prst="rect">
            <a:avLst/>
          </a:prstGeom>
          <a:noFill/>
          <a:ln>
            <a:noFill/>
          </a:ln>
        </p:spPr>
      </p:pic>
      <p:pic>
        <p:nvPicPr>
          <p:cNvPr id="1336" name="Google Shape;1336;p86"/>
          <p:cNvPicPr preferRelativeResize="0"/>
          <p:nvPr/>
        </p:nvPicPr>
        <p:blipFill rotWithShape="1">
          <a:blip r:embed="rId3">
            <a:alphaModFix/>
          </a:blip>
          <a:srcRect/>
          <a:stretch/>
        </p:blipFill>
        <p:spPr>
          <a:xfrm>
            <a:off x="608125" y="3092600"/>
            <a:ext cx="576550" cy="641805"/>
          </a:xfrm>
          <a:prstGeom prst="rect">
            <a:avLst/>
          </a:prstGeom>
          <a:noFill/>
          <a:ln>
            <a:noFill/>
          </a:ln>
        </p:spPr>
      </p:pic>
      <p:pic>
        <p:nvPicPr>
          <p:cNvPr id="1337" name="Google Shape;1337;p86"/>
          <p:cNvPicPr preferRelativeResize="0"/>
          <p:nvPr/>
        </p:nvPicPr>
        <p:blipFill rotWithShape="1">
          <a:blip r:embed="rId3">
            <a:alphaModFix/>
          </a:blip>
          <a:srcRect/>
          <a:stretch/>
        </p:blipFill>
        <p:spPr>
          <a:xfrm>
            <a:off x="608125" y="3808045"/>
            <a:ext cx="576550" cy="64180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8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61</a:t>
            </a:fld>
            <a:endParaRPr/>
          </a:p>
        </p:txBody>
      </p:sp>
      <p:sp>
        <p:nvSpPr>
          <p:cNvPr id="1343" name="Google Shape;1343;p8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Team Size vs. Coordination</a:t>
            </a:r>
            <a:endParaRPr sz="4000" b="0" i="0" u="none" strike="noStrike" cap="none">
              <a:solidFill>
                <a:srgbClr val="741B47"/>
              </a:solidFill>
              <a:latin typeface="Raleway Medium"/>
              <a:ea typeface="Raleway Medium"/>
              <a:cs typeface="Raleway Medium"/>
              <a:sym typeface="Raleway Medium"/>
            </a:endParaRPr>
          </a:p>
        </p:txBody>
      </p:sp>
      <p:pic>
        <p:nvPicPr>
          <p:cNvPr id="1344" name="Google Shape;1344;p87"/>
          <p:cNvPicPr preferRelativeResize="0"/>
          <p:nvPr/>
        </p:nvPicPr>
        <p:blipFill rotWithShape="1">
          <a:blip r:embed="rId3">
            <a:alphaModFix/>
          </a:blip>
          <a:srcRect/>
          <a:stretch/>
        </p:blipFill>
        <p:spPr>
          <a:xfrm>
            <a:off x="726175" y="800200"/>
            <a:ext cx="7418899" cy="41159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8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62</a:t>
            </a:fld>
            <a:endParaRPr/>
          </a:p>
        </p:txBody>
      </p:sp>
      <p:sp>
        <p:nvSpPr>
          <p:cNvPr id="1350" name="Google Shape;1350;p8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Development Team Size</a:t>
            </a:r>
            <a:endParaRPr sz="4000" b="0" i="0" u="none" strike="noStrike" cap="none">
              <a:solidFill>
                <a:srgbClr val="741B47"/>
              </a:solidFill>
              <a:latin typeface="Raleway Medium"/>
              <a:ea typeface="Raleway Medium"/>
              <a:cs typeface="Raleway Medium"/>
              <a:sym typeface="Raleway Medium"/>
            </a:endParaRPr>
          </a:p>
        </p:txBody>
      </p:sp>
      <p:sp>
        <p:nvSpPr>
          <p:cNvPr id="1351" name="Google Shape;1351;p88"/>
          <p:cNvSpPr txBox="1"/>
          <p:nvPr/>
        </p:nvSpPr>
        <p:spPr>
          <a:xfrm rot="-5400000">
            <a:off x="256950" y="1229775"/>
            <a:ext cx="12600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Barlow Medium"/>
                <a:ea typeface="Barlow Medium"/>
                <a:cs typeface="Barlow Medium"/>
                <a:sym typeface="Barlow Medium"/>
              </a:rPr>
              <a:t>Small Team</a:t>
            </a:r>
            <a:endParaRPr sz="1600" b="0" i="0" u="none" strike="noStrike" cap="none">
              <a:solidFill>
                <a:srgbClr val="4C1130"/>
              </a:solidFill>
              <a:latin typeface="Barlow Medium"/>
              <a:ea typeface="Barlow Medium"/>
              <a:cs typeface="Barlow Medium"/>
              <a:sym typeface="Barlow Medium"/>
            </a:endParaRPr>
          </a:p>
        </p:txBody>
      </p:sp>
      <p:sp>
        <p:nvSpPr>
          <p:cNvPr id="1352" name="Google Shape;1352;p88"/>
          <p:cNvSpPr txBox="1"/>
          <p:nvPr/>
        </p:nvSpPr>
        <p:spPr>
          <a:xfrm rot="-5400000">
            <a:off x="256950" y="2546500"/>
            <a:ext cx="12600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Barlow Medium"/>
                <a:ea typeface="Barlow Medium"/>
                <a:cs typeface="Barlow Medium"/>
                <a:sym typeface="Barlow Medium"/>
              </a:rPr>
              <a:t>Large Team</a:t>
            </a:r>
            <a:endParaRPr sz="1600" b="0" i="0" u="none" strike="noStrike" cap="none">
              <a:solidFill>
                <a:srgbClr val="4C1130"/>
              </a:solidFill>
              <a:latin typeface="Barlow Medium"/>
              <a:ea typeface="Barlow Medium"/>
              <a:cs typeface="Barlow Medium"/>
              <a:sym typeface="Barlow Medium"/>
            </a:endParaRPr>
          </a:p>
        </p:txBody>
      </p:sp>
      <p:pic>
        <p:nvPicPr>
          <p:cNvPr id="1353" name="Google Shape;1353;p88"/>
          <p:cNvPicPr preferRelativeResize="0"/>
          <p:nvPr/>
        </p:nvPicPr>
        <p:blipFill rotWithShape="1">
          <a:blip r:embed="rId3">
            <a:alphaModFix/>
          </a:blip>
          <a:srcRect/>
          <a:stretch/>
        </p:blipFill>
        <p:spPr>
          <a:xfrm>
            <a:off x="6182575" y="820625"/>
            <a:ext cx="1148000" cy="1148000"/>
          </a:xfrm>
          <a:prstGeom prst="rect">
            <a:avLst/>
          </a:prstGeom>
          <a:noFill/>
          <a:ln>
            <a:noFill/>
          </a:ln>
        </p:spPr>
      </p:pic>
      <p:sp>
        <p:nvSpPr>
          <p:cNvPr id="1354" name="Google Shape;1354;p88"/>
          <p:cNvSpPr txBox="1"/>
          <p:nvPr/>
        </p:nvSpPr>
        <p:spPr>
          <a:xfrm>
            <a:off x="7140125" y="4388638"/>
            <a:ext cx="19491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Product Increment</a:t>
            </a:r>
            <a:endParaRPr sz="1600" b="0" i="0" u="none" strike="noStrike" cap="none">
              <a:solidFill>
                <a:srgbClr val="000000"/>
              </a:solidFill>
              <a:latin typeface="Barlow Medium"/>
              <a:ea typeface="Barlow Medium"/>
              <a:cs typeface="Barlow Medium"/>
              <a:sym typeface="Barlow Medium"/>
            </a:endParaRPr>
          </a:p>
        </p:txBody>
      </p:sp>
      <p:pic>
        <p:nvPicPr>
          <p:cNvPr id="1355" name="Google Shape;1355;p88"/>
          <p:cNvPicPr preferRelativeResize="0"/>
          <p:nvPr/>
        </p:nvPicPr>
        <p:blipFill rotWithShape="1">
          <a:blip r:embed="rId4">
            <a:alphaModFix/>
          </a:blip>
          <a:srcRect/>
          <a:stretch/>
        </p:blipFill>
        <p:spPr>
          <a:xfrm>
            <a:off x="1499950" y="756925"/>
            <a:ext cx="1260000" cy="1260000"/>
          </a:xfrm>
          <a:prstGeom prst="rect">
            <a:avLst/>
          </a:prstGeom>
          <a:noFill/>
          <a:ln>
            <a:noFill/>
          </a:ln>
        </p:spPr>
      </p:pic>
      <p:sp>
        <p:nvSpPr>
          <p:cNvPr id="1356" name="Google Shape;1356;p88"/>
          <p:cNvSpPr/>
          <p:nvPr/>
        </p:nvSpPr>
        <p:spPr>
          <a:xfrm>
            <a:off x="5895125" y="476425"/>
            <a:ext cx="1836000" cy="1821000"/>
          </a:xfrm>
          <a:prstGeom prst="mathMultiply">
            <a:avLst>
              <a:gd name="adj1" fmla="val 3796"/>
            </a:avLst>
          </a:prstGeom>
          <a:solidFill>
            <a:srgbClr val="B4A7D6"/>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88"/>
          <p:cNvSpPr/>
          <p:nvPr/>
        </p:nvSpPr>
        <p:spPr>
          <a:xfrm>
            <a:off x="3572913" y="1222075"/>
            <a:ext cx="1949100" cy="329700"/>
          </a:xfrm>
          <a:prstGeom prst="rightArrow">
            <a:avLst>
              <a:gd name="adj1" fmla="val 34167"/>
              <a:gd name="adj2" fmla="val 73843"/>
            </a:avLst>
          </a:prstGeom>
          <a:solidFill>
            <a:srgbClr val="B4A7D6"/>
          </a:solidFill>
          <a:ln w="952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88"/>
          <p:cNvSpPr/>
          <p:nvPr/>
        </p:nvSpPr>
        <p:spPr>
          <a:xfrm>
            <a:off x="3572913" y="2622700"/>
            <a:ext cx="1949100" cy="329700"/>
          </a:xfrm>
          <a:prstGeom prst="rightArrow">
            <a:avLst>
              <a:gd name="adj1" fmla="val 34167"/>
              <a:gd name="adj2" fmla="val 73843"/>
            </a:avLst>
          </a:prstGeom>
          <a:solidFill>
            <a:srgbClr val="B4A7D6"/>
          </a:solidFill>
          <a:ln w="952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59" name="Google Shape;1359;p88"/>
          <p:cNvPicPr preferRelativeResize="0"/>
          <p:nvPr/>
        </p:nvPicPr>
        <p:blipFill rotWithShape="1">
          <a:blip r:embed="rId5">
            <a:alphaModFix/>
          </a:blip>
          <a:srcRect/>
          <a:stretch/>
        </p:blipFill>
        <p:spPr>
          <a:xfrm>
            <a:off x="6126575" y="2081350"/>
            <a:ext cx="1260000" cy="1260000"/>
          </a:xfrm>
          <a:prstGeom prst="rect">
            <a:avLst/>
          </a:prstGeom>
          <a:noFill/>
          <a:ln>
            <a:noFill/>
          </a:ln>
        </p:spPr>
      </p:pic>
      <p:sp>
        <p:nvSpPr>
          <p:cNvPr id="1360" name="Google Shape;1360;p88"/>
          <p:cNvSpPr txBox="1"/>
          <p:nvPr/>
        </p:nvSpPr>
        <p:spPr>
          <a:xfrm>
            <a:off x="7386575" y="4065150"/>
            <a:ext cx="1456200" cy="39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000000"/>
                </a:solidFill>
                <a:latin typeface="Barlow Medium"/>
                <a:ea typeface="Barlow Medium"/>
                <a:cs typeface="Barlow Medium"/>
                <a:sym typeface="Barlow Medium"/>
              </a:rPr>
              <a:t>Coordination</a:t>
            </a:r>
            <a:endParaRPr sz="1600" b="0" i="0" u="none" strike="noStrike" cap="none">
              <a:solidFill>
                <a:srgbClr val="000000"/>
              </a:solidFill>
              <a:latin typeface="Barlow Medium"/>
              <a:ea typeface="Barlow Medium"/>
              <a:cs typeface="Barlow Medium"/>
              <a:sym typeface="Barlow Medium"/>
            </a:endParaRPr>
          </a:p>
        </p:txBody>
      </p:sp>
      <p:grpSp>
        <p:nvGrpSpPr>
          <p:cNvPr id="1361" name="Google Shape;1361;p88"/>
          <p:cNvGrpSpPr/>
          <p:nvPr/>
        </p:nvGrpSpPr>
        <p:grpSpPr>
          <a:xfrm>
            <a:off x="1165514" y="2081339"/>
            <a:ext cx="1915800" cy="1260000"/>
            <a:chOff x="1165514" y="2081339"/>
            <a:chExt cx="1915800" cy="1260000"/>
          </a:xfrm>
        </p:grpSpPr>
        <p:pic>
          <p:nvPicPr>
            <p:cNvPr id="1362" name="Google Shape;1362;p88"/>
            <p:cNvPicPr preferRelativeResize="0"/>
            <p:nvPr/>
          </p:nvPicPr>
          <p:blipFill rotWithShape="1">
            <a:blip r:embed="rId6">
              <a:alphaModFix/>
            </a:blip>
            <a:srcRect/>
            <a:stretch/>
          </p:blipFill>
          <p:spPr>
            <a:xfrm>
              <a:off x="1821314" y="2081339"/>
              <a:ext cx="1260000" cy="1260000"/>
            </a:xfrm>
            <a:prstGeom prst="rect">
              <a:avLst/>
            </a:prstGeom>
            <a:noFill/>
            <a:ln>
              <a:noFill/>
            </a:ln>
          </p:spPr>
        </p:pic>
        <p:pic>
          <p:nvPicPr>
            <p:cNvPr id="1363" name="Google Shape;1363;p88"/>
            <p:cNvPicPr preferRelativeResize="0"/>
            <p:nvPr/>
          </p:nvPicPr>
          <p:blipFill rotWithShape="1">
            <a:blip r:embed="rId6">
              <a:alphaModFix/>
            </a:blip>
            <a:srcRect/>
            <a:stretch/>
          </p:blipFill>
          <p:spPr>
            <a:xfrm>
              <a:off x="1165514" y="2081339"/>
              <a:ext cx="1260000" cy="1260000"/>
            </a:xfrm>
            <a:prstGeom prst="rect">
              <a:avLst/>
            </a:prstGeom>
            <a:noFill/>
            <a:ln>
              <a:noFill/>
            </a:ln>
          </p:spPr>
        </p:pic>
      </p:grpSp>
      <p:sp>
        <p:nvSpPr>
          <p:cNvPr id="1364" name="Google Shape;1364;p88"/>
          <p:cNvSpPr/>
          <p:nvPr/>
        </p:nvSpPr>
        <p:spPr>
          <a:xfrm>
            <a:off x="5895125" y="1877050"/>
            <a:ext cx="1836000" cy="1821000"/>
          </a:xfrm>
          <a:prstGeom prst="mathMultiply">
            <a:avLst>
              <a:gd name="adj1" fmla="val 3796"/>
            </a:avLst>
          </a:prstGeom>
          <a:solidFill>
            <a:srgbClr val="B4A7D6"/>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88"/>
          <p:cNvSpPr txBox="1"/>
          <p:nvPr/>
        </p:nvSpPr>
        <p:spPr>
          <a:xfrm rot="-5400000">
            <a:off x="158850" y="4037275"/>
            <a:ext cx="14562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tr-TR" sz="1600" b="0" i="0" u="none" strike="noStrike" cap="none">
                <a:solidFill>
                  <a:srgbClr val="4C1130"/>
                </a:solidFill>
                <a:latin typeface="Barlow Medium"/>
                <a:ea typeface="Barlow Medium"/>
                <a:cs typeface="Barlow Medium"/>
                <a:sym typeface="Barlow Medium"/>
              </a:rPr>
              <a:t>3-9 Members</a:t>
            </a:r>
            <a:endParaRPr sz="1600" b="0" i="0" u="none" strike="noStrike" cap="none">
              <a:solidFill>
                <a:srgbClr val="4C1130"/>
              </a:solidFill>
              <a:latin typeface="Barlow Medium"/>
              <a:ea typeface="Barlow Medium"/>
              <a:cs typeface="Barlow Medium"/>
              <a:sym typeface="Barlow Medium"/>
            </a:endParaRPr>
          </a:p>
        </p:txBody>
      </p:sp>
      <p:pic>
        <p:nvPicPr>
          <p:cNvPr id="1366" name="Google Shape;1366;p88"/>
          <p:cNvPicPr preferRelativeResize="0"/>
          <p:nvPr/>
        </p:nvPicPr>
        <p:blipFill rotWithShape="1">
          <a:blip r:embed="rId7">
            <a:alphaModFix/>
          </a:blip>
          <a:srcRect/>
          <a:stretch/>
        </p:blipFill>
        <p:spPr>
          <a:xfrm>
            <a:off x="1578250" y="3712950"/>
            <a:ext cx="1103400" cy="1103400"/>
          </a:xfrm>
          <a:prstGeom prst="rect">
            <a:avLst/>
          </a:prstGeom>
          <a:noFill/>
          <a:ln>
            <a:noFill/>
          </a:ln>
        </p:spPr>
      </p:pic>
      <p:sp>
        <p:nvSpPr>
          <p:cNvPr id="1367" name="Google Shape;1367;p88"/>
          <p:cNvSpPr/>
          <p:nvPr/>
        </p:nvSpPr>
        <p:spPr>
          <a:xfrm>
            <a:off x="3572913" y="3947125"/>
            <a:ext cx="1949100" cy="329700"/>
          </a:xfrm>
          <a:prstGeom prst="rightArrow">
            <a:avLst>
              <a:gd name="adj1" fmla="val 34167"/>
              <a:gd name="adj2" fmla="val 73843"/>
            </a:avLst>
          </a:prstGeom>
          <a:solidFill>
            <a:srgbClr val="B4A7D6"/>
          </a:solidFill>
          <a:ln w="952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68" name="Google Shape;1368;p88"/>
          <p:cNvPicPr preferRelativeResize="0"/>
          <p:nvPr/>
        </p:nvPicPr>
        <p:blipFill rotWithShape="1">
          <a:blip r:embed="rId8">
            <a:alphaModFix/>
          </a:blip>
          <a:srcRect/>
          <a:stretch/>
        </p:blipFill>
        <p:spPr>
          <a:xfrm>
            <a:off x="6204950" y="3702363"/>
            <a:ext cx="1216325" cy="12163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372"/>
        <p:cNvGrpSpPr/>
        <p:nvPr/>
      </p:nvGrpSpPr>
      <p:grpSpPr>
        <a:xfrm>
          <a:off x="0" y="0"/>
          <a:ext cx="0" cy="0"/>
          <a:chOff x="0" y="0"/>
          <a:chExt cx="0" cy="0"/>
        </a:xfrm>
      </p:grpSpPr>
      <p:sp>
        <p:nvSpPr>
          <p:cNvPr id="1373" name="Google Shape;1373;p8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89"/>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True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1375" name="Google Shape;1375;p89"/>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tr-TR" sz="6000" b="0" i="0" u="none" strike="noStrike" cap="none">
                <a:solidFill>
                  <a:srgbClr val="FFFFFF"/>
                </a:solidFill>
                <a:latin typeface="Proxima Nova Semibold"/>
                <a:ea typeface="Proxima Nova Semibold"/>
                <a:cs typeface="Proxima Nova Semibold"/>
                <a:sym typeface="Proxima Nova Semibold"/>
              </a:rPr>
              <a:t>False</a:t>
            </a:r>
            <a:endParaRPr sz="6000" b="0" i="0" u="none" strike="noStrike" cap="none">
              <a:solidFill>
                <a:srgbClr val="FFFFFF"/>
              </a:solidFill>
              <a:latin typeface="Proxima Nova Semibold"/>
              <a:ea typeface="Proxima Nova Semibold"/>
              <a:cs typeface="Proxima Nova Semibold"/>
              <a:sym typeface="Proxima Nova Semibold"/>
            </a:endParaRPr>
          </a:p>
        </p:txBody>
      </p:sp>
      <p:sp>
        <p:nvSpPr>
          <p:cNvPr id="1376" name="Google Shape;1376;p89"/>
          <p:cNvSpPr/>
          <p:nvPr/>
        </p:nvSpPr>
        <p:spPr>
          <a:xfrm>
            <a:off x="593100" y="2984475"/>
            <a:ext cx="7957800" cy="1386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89"/>
          <p:cNvSpPr txBox="1">
            <a:spLocks noGrp="1"/>
          </p:cNvSpPr>
          <p:nvPr>
            <p:ph type="title"/>
          </p:nvPr>
        </p:nvSpPr>
        <p:spPr>
          <a:xfrm>
            <a:off x="861000" y="3279833"/>
            <a:ext cx="7422000" cy="79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What do we mean by a cross-functional Development Team?</a:t>
            </a:r>
            <a:endParaRPr sz="3200">
              <a:solidFill>
                <a:srgbClr val="0A3534"/>
              </a:solidFill>
              <a:latin typeface="Proxima Nova Semibold"/>
              <a:ea typeface="Proxima Nova Semibold"/>
              <a:cs typeface="Proxima Nova Semibold"/>
              <a:sym typeface="Proxima Nova Semibold"/>
            </a:endParaRPr>
          </a:p>
        </p:txBody>
      </p:sp>
      <p:pic>
        <p:nvPicPr>
          <p:cNvPr id="1378" name="Google Shape;1378;p89"/>
          <p:cNvPicPr preferRelativeResize="0"/>
          <p:nvPr/>
        </p:nvPicPr>
        <p:blipFill rotWithShape="1">
          <a:blip r:embed="rId3">
            <a:alphaModFix/>
          </a:blip>
          <a:srcRect/>
          <a:stretch/>
        </p:blipFill>
        <p:spPr>
          <a:xfrm>
            <a:off x="3380750" y="414600"/>
            <a:ext cx="2382476" cy="2382476"/>
          </a:xfrm>
          <a:prstGeom prst="rect">
            <a:avLst/>
          </a:prstGeom>
          <a:noFill/>
          <a:ln>
            <a:noFill/>
          </a:ln>
        </p:spPr>
      </p:pic>
      <p:pic>
        <p:nvPicPr>
          <p:cNvPr id="1379" name="Google Shape;1379;p89">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1380" name="Google Shape;1380;p89">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5" name="Google Shape;1385;p90"/>
          <p:cNvPicPr preferRelativeResize="0"/>
          <p:nvPr/>
        </p:nvPicPr>
        <p:blipFill rotWithShape="1">
          <a:blip r:embed="rId3">
            <a:alphaModFix/>
          </a:blip>
          <a:srcRect l="23504" t="4272" r="23354" b="6711"/>
          <a:stretch/>
        </p:blipFill>
        <p:spPr>
          <a:xfrm>
            <a:off x="5534150" y="2133600"/>
            <a:ext cx="3609851" cy="2981925"/>
          </a:xfrm>
          <a:prstGeom prst="rect">
            <a:avLst/>
          </a:prstGeom>
          <a:noFill/>
          <a:ln>
            <a:noFill/>
          </a:ln>
        </p:spPr>
      </p:pic>
      <p:sp>
        <p:nvSpPr>
          <p:cNvPr id="1386" name="Google Shape;1386;p90"/>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Model</a:t>
            </a:r>
            <a:endParaRPr b="1">
              <a:solidFill>
                <a:srgbClr val="3F98CC"/>
              </a:solidFill>
              <a:latin typeface="Raleway"/>
              <a:ea typeface="Raleway"/>
              <a:cs typeface="Raleway"/>
              <a:sym typeface="Raleway"/>
            </a:endParaRPr>
          </a:p>
        </p:txBody>
      </p:sp>
      <p:pic>
        <p:nvPicPr>
          <p:cNvPr id="1387" name="Google Shape;1387;p90"/>
          <p:cNvPicPr preferRelativeResize="0"/>
          <p:nvPr/>
        </p:nvPicPr>
        <p:blipFill rotWithShape="1">
          <a:blip r:embed="rId4">
            <a:alphaModFix/>
          </a:blip>
          <a:srcRect t="14152" r="1283" b="17180"/>
          <a:stretch/>
        </p:blipFill>
        <p:spPr>
          <a:xfrm>
            <a:off x="0" y="907175"/>
            <a:ext cx="6146150" cy="1966725"/>
          </a:xfrm>
          <a:prstGeom prst="rect">
            <a:avLst/>
          </a:prstGeom>
          <a:noFill/>
          <a:ln>
            <a:noFill/>
          </a:ln>
        </p:spPr>
      </p:pic>
      <p:sp>
        <p:nvSpPr>
          <p:cNvPr id="1388" name="Google Shape;1388;p90"/>
          <p:cNvSpPr txBox="1"/>
          <p:nvPr/>
        </p:nvSpPr>
        <p:spPr>
          <a:xfrm>
            <a:off x="-1611775" y="3065350"/>
            <a:ext cx="8825700" cy="75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1" i="0" u="none" strike="noStrike" cap="none">
                <a:solidFill>
                  <a:srgbClr val="000000"/>
                </a:solidFill>
                <a:latin typeface="Arial"/>
                <a:ea typeface="Arial"/>
                <a:cs typeface="Arial"/>
                <a:sym typeface="Arial"/>
              </a:rPr>
              <a:t>Each iteration lasts from 1 - 3 weeks</a:t>
            </a:r>
            <a:endParaRPr sz="2000" b="1"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91"/>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Model</a:t>
            </a:r>
            <a:endParaRPr b="1">
              <a:solidFill>
                <a:srgbClr val="3F98CC"/>
              </a:solidFill>
              <a:latin typeface="Raleway"/>
              <a:ea typeface="Raleway"/>
              <a:cs typeface="Raleway"/>
              <a:sym typeface="Raleway"/>
            </a:endParaRPr>
          </a:p>
        </p:txBody>
      </p:sp>
      <p:pic>
        <p:nvPicPr>
          <p:cNvPr id="1394" name="Google Shape;1394;p91"/>
          <p:cNvPicPr preferRelativeResize="0"/>
          <p:nvPr/>
        </p:nvPicPr>
        <p:blipFill rotWithShape="1">
          <a:blip r:embed="rId3">
            <a:alphaModFix/>
          </a:blip>
          <a:srcRect b="3025"/>
          <a:stretch/>
        </p:blipFill>
        <p:spPr>
          <a:xfrm>
            <a:off x="794325" y="952600"/>
            <a:ext cx="8292524" cy="3500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92"/>
          <p:cNvSpPr txBox="1">
            <a:spLocks noGrp="1"/>
          </p:cNvSpPr>
          <p:nvPr>
            <p:ph type="ctrTitle"/>
          </p:nvPr>
        </p:nvSpPr>
        <p:spPr>
          <a:xfrm>
            <a:off x="203200" y="173800"/>
            <a:ext cx="81102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Vs Traditional SDLC Models</a:t>
            </a:r>
            <a:endParaRPr b="1">
              <a:solidFill>
                <a:srgbClr val="3F98CC"/>
              </a:solidFill>
              <a:latin typeface="Raleway"/>
              <a:ea typeface="Raleway"/>
              <a:cs typeface="Raleway"/>
              <a:sym typeface="Raleway"/>
            </a:endParaRPr>
          </a:p>
        </p:txBody>
      </p:sp>
      <p:pic>
        <p:nvPicPr>
          <p:cNvPr id="1400" name="Google Shape;1400;p92"/>
          <p:cNvPicPr preferRelativeResize="0"/>
          <p:nvPr/>
        </p:nvPicPr>
        <p:blipFill rotWithShape="1">
          <a:blip r:embed="rId3">
            <a:alphaModFix/>
          </a:blip>
          <a:srcRect/>
          <a:stretch/>
        </p:blipFill>
        <p:spPr>
          <a:xfrm>
            <a:off x="1530400" y="933775"/>
            <a:ext cx="6388003" cy="40385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93"/>
          <p:cNvSpPr txBox="1">
            <a:spLocks noGrp="1"/>
          </p:cNvSpPr>
          <p:nvPr>
            <p:ph type="ctrTitle"/>
          </p:nvPr>
        </p:nvSpPr>
        <p:spPr>
          <a:xfrm>
            <a:off x="203200" y="173800"/>
            <a:ext cx="81102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Vs Traditional SDLC Models</a:t>
            </a:r>
            <a:endParaRPr b="1">
              <a:solidFill>
                <a:srgbClr val="3F98CC"/>
              </a:solidFill>
              <a:latin typeface="Raleway"/>
              <a:ea typeface="Raleway"/>
              <a:cs typeface="Raleway"/>
              <a:sym typeface="Raleway"/>
            </a:endParaRPr>
          </a:p>
        </p:txBody>
      </p:sp>
      <p:pic>
        <p:nvPicPr>
          <p:cNvPr id="1406" name="Google Shape;1406;p93"/>
          <p:cNvPicPr preferRelativeResize="0"/>
          <p:nvPr/>
        </p:nvPicPr>
        <p:blipFill rotWithShape="1">
          <a:blip r:embed="rId3">
            <a:alphaModFix/>
          </a:blip>
          <a:srcRect/>
          <a:stretch/>
        </p:blipFill>
        <p:spPr>
          <a:xfrm>
            <a:off x="25825" y="1046275"/>
            <a:ext cx="4838826" cy="2729975"/>
          </a:xfrm>
          <a:prstGeom prst="rect">
            <a:avLst/>
          </a:prstGeom>
          <a:noFill/>
          <a:ln>
            <a:noFill/>
          </a:ln>
        </p:spPr>
      </p:pic>
      <p:pic>
        <p:nvPicPr>
          <p:cNvPr id="1407" name="Google Shape;1407;p93"/>
          <p:cNvPicPr preferRelativeResize="0"/>
          <p:nvPr/>
        </p:nvPicPr>
        <p:blipFill rotWithShape="1">
          <a:blip r:embed="rId4">
            <a:alphaModFix/>
          </a:blip>
          <a:srcRect/>
          <a:stretch/>
        </p:blipFill>
        <p:spPr>
          <a:xfrm>
            <a:off x="5167225" y="1478350"/>
            <a:ext cx="3807975" cy="37413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grpSp>
        <p:nvGrpSpPr>
          <p:cNvPr id="1431" name="Google Shape;1431;p96"/>
          <p:cNvGrpSpPr/>
          <p:nvPr/>
        </p:nvGrpSpPr>
        <p:grpSpPr>
          <a:xfrm>
            <a:off x="5410301" y="719490"/>
            <a:ext cx="3356124" cy="3829046"/>
            <a:chOff x="2602525" y="317054"/>
            <a:chExt cx="4174283" cy="4762495"/>
          </a:xfrm>
        </p:grpSpPr>
        <p:sp>
          <p:nvSpPr>
            <p:cNvPr id="1432" name="Google Shape;1432;p96"/>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3" name="Google Shape;1433;p96"/>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4" name="Google Shape;1434;p96"/>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5" name="Google Shape;1435;p96"/>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6" name="Google Shape;1436;p96"/>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7" name="Google Shape;1437;p96"/>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8" name="Google Shape;1438;p96"/>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9" name="Google Shape;1439;p96"/>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0" name="Google Shape;1440;p96"/>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1" name="Google Shape;1441;p96"/>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2" name="Google Shape;1442;p96"/>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3" name="Google Shape;1443;p96"/>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4" name="Google Shape;1444;p96"/>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5" name="Google Shape;1445;p96"/>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6" name="Google Shape;1446;p96"/>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7" name="Google Shape;1447;p96"/>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8" name="Google Shape;1448;p96"/>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9" name="Google Shape;1449;p96"/>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0" name="Google Shape;1450;p96"/>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1" name="Google Shape;1451;p96"/>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2" name="Google Shape;1452;p96"/>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3" name="Google Shape;1453;p96"/>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4" name="Google Shape;1454;p96"/>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5" name="Google Shape;1455;p96"/>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6" name="Google Shape;1456;p96"/>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7" name="Google Shape;1457;p96"/>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8" name="Google Shape;1458;p96"/>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9" name="Google Shape;1459;p96"/>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0" name="Google Shape;1460;p96"/>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1" name="Google Shape;1461;p96"/>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2" name="Google Shape;1462;p96"/>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3" name="Google Shape;1463;p96"/>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4" name="Google Shape;1464;p96"/>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5" name="Google Shape;1465;p96"/>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6" name="Google Shape;1466;p96"/>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7" name="Google Shape;1467;p96"/>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8" name="Google Shape;1468;p96"/>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9" name="Google Shape;1469;p96"/>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0" name="Google Shape;1470;p96"/>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1" name="Google Shape;1471;p96"/>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2" name="Google Shape;1472;p96"/>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3" name="Google Shape;1473;p96"/>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4" name="Google Shape;1474;p96"/>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5" name="Google Shape;1475;p96"/>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6" name="Google Shape;1476;p96"/>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7" name="Google Shape;1477;p96"/>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8" name="Google Shape;1478;p96"/>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9" name="Google Shape;1479;p96"/>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0" name="Google Shape;1480;p96"/>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1" name="Google Shape;1481;p96"/>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2" name="Google Shape;1482;p96"/>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3" name="Google Shape;1483;p96"/>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4" name="Google Shape;1484;p96"/>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5" name="Google Shape;1485;p96"/>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6" name="Google Shape;1486;p96"/>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7" name="Google Shape;1487;p96"/>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8" name="Google Shape;1488;p96"/>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489" name="Google Shape;1489;p96"/>
            <p:cNvGrpSpPr/>
            <p:nvPr/>
          </p:nvGrpSpPr>
          <p:grpSpPr>
            <a:xfrm>
              <a:off x="2941619" y="3895613"/>
              <a:ext cx="483621" cy="510995"/>
              <a:chOff x="4345944" y="4626313"/>
              <a:chExt cx="483621" cy="510995"/>
            </a:xfrm>
          </p:grpSpPr>
          <p:grpSp>
            <p:nvGrpSpPr>
              <p:cNvPr id="1490" name="Google Shape;1490;p96"/>
              <p:cNvGrpSpPr/>
              <p:nvPr/>
            </p:nvGrpSpPr>
            <p:grpSpPr>
              <a:xfrm>
                <a:off x="4345944" y="4852987"/>
                <a:ext cx="474200" cy="284321"/>
                <a:chOff x="4345944" y="4852987"/>
                <a:chExt cx="474200" cy="284321"/>
              </a:xfrm>
            </p:grpSpPr>
            <p:sp>
              <p:nvSpPr>
                <p:cNvPr id="1491" name="Google Shape;1491;p96"/>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2" name="Google Shape;1492;p96"/>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3" name="Google Shape;1493;p96"/>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494" name="Google Shape;1494;p96"/>
                <p:cNvGrpSpPr/>
                <p:nvPr/>
              </p:nvGrpSpPr>
              <p:grpSpPr>
                <a:xfrm>
                  <a:off x="4457040" y="4985575"/>
                  <a:ext cx="133724" cy="77247"/>
                  <a:chOff x="4457040" y="4985575"/>
                  <a:chExt cx="133724" cy="77247"/>
                </a:xfrm>
              </p:grpSpPr>
              <p:sp>
                <p:nvSpPr>
                  <p:cNvPr id="1495" name="Google Shape;1495;p96"/>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6" name="Google Shape;1496;p96"/>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97" name="Google Shape;1497;p96"/>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8" name="Google Shape;1498;p96"/>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9" name="Google Shape;1499;p96"/>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0" name="Google Shape;1500;p96"/>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1" name="Google Shape;1501;p96"/>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2" name="Google Shape;1502;p96"/>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3" name="Google Shape;1503;p96"/>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4" name="Google Shape;1504;p96"/>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5" name="Google Shape;1505;p96"/>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6" name="Google Shape;1506;p96"/>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7" name="Google Shape;1507;p96"/>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8" name="Google Shape;1508;p96"/>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9" name="Google Shape;1509;p96"/>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0" name="Google Shape;1510;p96"/>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1" name="Google Shape;1511;p96"/>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2" name="Google Shape;1512;p96"/>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3" name="Google Shape;1513;p96"/>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4" name="Google Shape;1514;p96"/>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5" name="Google Shape;1515;p96"/>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6" name="Google Shape;1516;p96"/>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7" name="Google Shape;1517;p96"/>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8" name="Google Shape;1518;p96"/>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9" name="Google Shape;1519;p96"/>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0" name="Google Shape;1520;p96"/>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1" name="Google Shape;1521;p96"/>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2" name="Google Shape;1522;p96"/>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3" name="Google Shape;1523;p96"/>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4" name="Google Shape;1524;p96"/>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5" name="Google Shape;1525;p96"/>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6" name="Google Shape;1526;p96"/>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7" name="Google Shape;1527;p96"/>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8" name="Google Shape;1528;p96"/>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9" name="Google Shape;1529;p96"/>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0" name="Google Shape;1530;p96"/>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1" name="Google Shape;1531;p96"/>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2" name="Google Shape;1532;p96"/>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3" name="Google Shape;1533;p96"/>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4" name="Google Shape;1534;p96"/>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5" name="Google Shape;1535;p96"/>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6" name="Google Shape;1536;p96"/>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7" name="Google Shape;1537;p96"/>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8" name="Google Shape;1538;p96"/>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9" name="Google Shape;1539;p96"/>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0" name="Google Shape;1540;p96"/>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1" name="Google Shape;1541;p96"/>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2" name="Google Shape;1542;p96"/>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3" name="Google Shape;1543;p96"/>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4" name="Google Shape;1544;p96"/>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5" name="Google Shape;1545;p96"/>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6" name="Google Shape;1546;p96"/>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7" name="Google Shape;1547;p96"/>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8" name="Google Shape;1548;p96"/>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9" name="Google Shape;1549;p96"/>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0" name="Google Shape;1550;p96"/>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1" name="Google Shape;1551;p96"/>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2" name="Google Shape;1552;p96"/>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3" name="Google Shape;1553;p96"/>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4" name="Google Shape;1554;p96"/>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5" name="Google Shape;1555;p96"/>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6" name="Google Shape;1556;p96"/>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7" name="Google Shape;1557;p96"/>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8" name="Google Shape;1558;p96"/>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9" name="Google Shape;1559;p96"/>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0" name="Google Shape;1560;p96"/>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61" name="Google Shape;1561;p96"/>
              <p:cNvGrpSpPr/>
              <p:nvPr/>
            </p:nvGrpSpPr>
            <p:grpSpPr>
              <a:xfrm>
                <a:off x="4543079" y="4626313"/>
                <a:ext cx="286486" cy="386884"/>
                <a:chOff x="4543079" y="4626313"/>
                <a:chExt cx="286486" cy="386884"/>
              </a:xfrm>
            </p:grpSpPr>
            <p:grpSp>
              <p:nvGrpSpPr>
                <p:cNvPr id="1562" name="Google Shape;1562;p96"/>
                <p:cNvGrpSpPr/>
                <p:nvPr/>
              </p:nvGrpSpPr>
              <p:grpSpPr>
                <a:xfrm>
                  <a:off x="4543079" y="4626313"/>
                  <a:ext cx="286486" cy="386884"/>
                  <a:chOff x="4543079" y="4626313"/>
                  <a:chExt cx="286486" cy="386884"/>
                </a:xfrm>
              </p:grpSpPr>
              <p:sp>
                <p:nvSpPr>
                  <p:cNvPr id="1563" name="Google Shape;1563;p96"/>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4" name="Google Shape;1564;p96"/>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5" name="Google Shape;1565;p96"/>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6" name="Google Shape;1566;p96"/>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7" name="Google Shape;1567;p96"/>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68" name="Google Shape;1568;p96"/>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9" name="Google Shape;1569;p96"/>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0" name="Google Shape;1570;p96"/>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571" name="Google Shape;1571;p96"/>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2" name="Google Shape;1572;p96"/>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3" name="Google Shape;1573;p96"/>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4" name="Google Shape;1574;p96"/>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5" name="Google Shape;1575;p96"/>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6" name="Google Shape;1576;p96"/>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77" name="Google Shape;1577;p96"/>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1578" name="Google Shape;1578;p96"/>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p:txBody>
      </p:sp>
      <p:pic>
        <p:nvPicPr>
          <p:cNvPr id="1579" name="Google Shape;1579;p96"/>
          <p:cNvPicPr preferRelativeResize="0"/>
          <p:nvPr/>
        </p:nvPicPr>
        <p:blipFill rotWithShape="1">
          <a:blip r:embed="rId3">
            <a:alphaModFix/>
          </a:blip>
          <a:srcRect/>
          <a:stretch/>
        </p:blipFill>
        <p:spPr>
          <a:xfrm>
            <a:off x="4512147" y="623245"/>
            <a:ext cx="2361997" cy="2583434"/>
          </a:xfrm>
          <a:prstGeom prst="rect">
            <a:avLst/>
          </a:prstGeom>
          <a:noFill/>
          <a:ln>
            <a:noFill/>
          </a:ln>
        </p:spPr>
      </p:pic>
      <p:sp>
        <p:nvSpPr>
          <p:cNvPr id="1580" name="Google Shape;1580;p9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68</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82"/>
        <p:cNvGrpSpPr/>
        <p:nvPr/>
      </p:nvGrpSpPr>
      <p:grpSpPr>
        <a:xfrm>
          <a:off x="0" y="0"/>
          <a:ext cx="0" cy="0"/>
          <a:chOff x="0" y="0"/>
          <a:chExt cx="0" cy="0"/>
        </a:xfrm>
      </p:grpSpPr>
      <p:sp>
        <p:nvSpPr>
          <p:cNvPr id="283" name="Google Shape;283;p31"/>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1"/>
          <p:cNvSpPr txBox="1">
            <a:spLocks noGrp="1"/>
          </p:cNvSpPr>
          <p:nvPr>
            <p:ph type="title"/>
          </p:nvPr>
        </p:nvSpPr>
        <p:spPr>
          <a:xfrm>
            <a:off x="401025" y="1658725"/>
            <a:ext cx="5438100" cy="197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Have you heard the Agile approach before? </a:t>
            </a:r>
            <a:endParaRPr sz="3200">
              <a:solidFill>
                <a:srgbClr val="0A3534"/>
              </a:solidFill>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Clr>
                <a:schemeClr val="dk1"/>
              </a:buClr>
              <a:buSzPts val="1100"/>
              <a:buFont typeface="Arial"/>
              <a:buNone/>
            </a:pPr>
            <a:r>
              <a:rPr lang="tr-TR" sz="3200">
                <a:solidFill>
                  <a:srgbClr val="0A3534"/>
                </a:solidFill>
                <a:latin typeface="Proxima Nova Semibold"/>
                <a:ea typeface="Proxima Nova Semibold"/>
                <a:cs typeface="Proxima Nova Semibold"/>
                <a:sym typeface="Proxima Nova Semibold"/>
              </a:rPr>
              <a:t>What is your history about Agile?</a:t>
            </a:r>
            <a:endParaRPr sz="3200">
              <a:solidFill>
                <a:srgbClr val="0A3534"/>
              </a:solidFill>
              <a:latin typeface="Proxima Nova Semibold"/>
              <a:ea typeface="Proxima Nova Semibold"/>
              <a:cs typeface="Proxima Nova Semibold"/>
              <a:sym typeface="Proxima Nova Semibold"/>
            </a:endParaRPr>
          </a:p>
        </p:txBody>
      </p:sp>
      <p:pic>
        <p:nvPicPr>
          <p:cNvPr id="285" name="Google Shape;285;p31"/>
          <p:cNvPicPr preferRelativeResize="0"/>
          <p:nvPr/>
        </p:nvPicPr>
        <p:blipFill rotWithShape="1">
          <a:blip r:embed="rId3">
            <a:alphaModFix/>
          </a:blip>
          <a:srcRect/>
          <a:stretch/>
        </p:blipFill>
        <p:spPr>
          <a:xfrm>
            <a:off x="5786850" y="838950"/>
            <a:ext cx="3137100" cy="3137100"/>
          </a:xfrm>
          <a:prstGeom prst="rect">
            <a:avLst/>
          </a:prstGeom>
          <a:noFill/>
          <a:ln>
            <a:noFill/>
          </a:ln>
        </p:spPr>
      </p:pic>
      <p:pic>
        <p:nvPicPr>
          <p:cNvPr id="286" name="Google Shape;286;p31">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287" name="Google Shape;287;p31">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293" name="Google Shape;293;p3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Modernizing Project Management</a:t>
            </a:r>
            <a:endParaRPr sz="4000" b="0" i="0" u="none" strike="noStrike" cap="none">
              <a:solidFill>
                <a:srgbClr val="741B47"/>
              </a:solidFill>
              <a:latin typeface="Raleway Medium"/>
              <a:ea typeface="Raleway Medium"/>
              <a:cs typeface="Raleway Medium"/>
              <a:sym typeface="Raleway Medium"/>
            </a:endParaRPr>
          </a:p>
        </p:txBody>
      </p:sp>
      <p:sp>
        <p:nvSpPr>
          <p:cNvPr id="294" name="Google Shape;294;p32"/>
          <p:cNvSpPr/>
          <p:nvPr/>
        </p:nvSpPr>
        <p:spPr>
          <a:xfrm>
            <a:off x="366450" y="876400"/>
            <a:ext cx="8411100" cy="1366200"/>
          </a:xfrm>
          <a:prstGeom prst="roundRect">
            <a:avLst>
              <a:gd name="adj" fmla="val 16667"/>
            </a:avLst>
          </a:prstGeom>
          <a:solidFill>
            <a:srgbClr val="EAD1DC">
              <a:alpha val="88627"/>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719999" marR="719999" lvl="0" indent="0" algn="ctr" rtl="0">
              <a:lnSpc>
                <a:spcPct val="110000"/>
              </a:lnSpc>
              <a:spcBef>
                <a:spcPts val="600"/>
              </a:spcBef>
              <a:spcAft>
                <a:spcPts val="0"/>
              </a:spcAft>
              <a:buClr>
                <a:srgbClr val="000000"/>
              </a:buClr>
              <a:buSzPts val="2000"/>
              <a:buFont typeface="Arial"/>
              <a:buNone/>
            </a:pPr>
            <a:r>
              <a:rPr lang="tr-TR" sz="2000" b="0" i="0" u="none" strike="noStrike" cap="none" dirty="0">
                <a:solidFill>
                  <a:srgbClr val="002060"/>
                </a:solidFill>
                <a:latin typeface="Montserrat Medium"/>
                <a:ea typeface="Montserrat Medium"/>
                <a:cs typeface="Montserrat Medium"/>
                <a:sym typeface="Montserrat Medium"/>
              </a:rPr>
              <a:t>A </a:t>
            </a:r>
            <a:r>
              <a:rPr lang="tr-TR" sz="2000" b="0" i="1" u="none" strike="noStrike" cap="none" dirty="0" err="1">
                <a:solidFill>
                  <a:srgbClr val="002060"/>
                </a:solidFill>
                <a:latin typeface="Montserrat Medium"/>
                <a:ea typeface="Montserrat Medium"/>
                <a:cs typeface="Montserrat Medium"/>
                <a:sym typeface="Montserrat Medium"/>
              </a:rPr>
              <a:t>project</a:t>
            </a:r>
            <a:r>
              <a:rPr lang="tr-TR" sz="2000" b="0" i="0" u="none" strike="noStrike" cap="none" dirty="0">
                <a:solidFill>
                  <a:srgbClr val="002060"/>
                </a:solidFill>
                <a:latin typeface="Montserrat Medium"/>
                <a:ea typeface="Montserrat Medium"/>
                <a:cs typeface="Montserrat Medium"/>
                <a:sym typeface="Montserrat Medium"/>
              </a:rPr>
              <a:t> is a </a:t>
            </a:r>
            <a:r>
              <a:rPr lang="tr-TR" sz="2000" b="0" i="0" u="none" strike="noStrike" cap="none" dirty="0" err="1">
                <a:solidFill>
                  <a:srgbClr val="002060"/>
                </a:solidFill>
                <a:latin typeface="Montserrat Medium"/>
                <a:ea typeface="Montserrat Medium"/>
                <a:cs typeface="Montserrat Medium"/>
                <a:sym typeface="Montserrat Medium"/>
              </a:rPr>
              <a:t>planned</a:t>
            </a:r>
            <a:r>
              <a:rPr lang="tr-TR" sz="2000" b="0" i="0" u="none" strike="noStrike" cap="none" dirty="0">
                <a:solidFill>
                  <a:srgbClr val="002060"/>
                </a:solidFill>
                <a:latin typeface="Montserrat Medium"/>
                <a:ea typeface="Montserrat Medium"/>
                <a:cs typeface="Montserrat Medium"/>
                <a:sym typeface="Montserrat Medium"/>
              </a:rPr>
              <a:t> program of </a:t>
            </a:r>
            <a:r>
              <a:rPr lang="tr-TR" sz="2000" b="0" i="0" u="none" strike="noStrike" cap="none" dirty="0" err="1">
                <a:solidFill>
                  <a:srgbClr val="002060"/>
                </a:solidFill>
                <a:latin typeface="Montserrat Medium"/>
                <a:ea typeface="Montserrat Medium"/>
                <a:cs typeface="Montserrat Medium"/>
                <a:sym typeface="Montserrat Medium"/>
              </a:rPr>
              <a:t>work</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that</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requires</a:t>
            </a:r>
            <a:r>
              <a:rPr lang="tr-TR" sz="2000" b="0" i="0" u="none" strike="noStrike" cap="none" dirty="0">
                <a:solidFill>
                  <a:srgbClr val="002060"/>
                </a:solidFill>
                <a:latin typeface="Montserrat Medium"/>
                <a:ea typeface="Montserrat Medium"/>
                <a:cs typeface="Montserrat Medium"/>
                <a:sym typeface="Montserrat Medium"/>
              </a:rPr>
              <a:t> a </a:t>
            </a:r>
            <a:r>
              <a:rPr lang="tr-TR" sz="2000" b="0" i="0" u="none" strike="noStrike" cap="none" dirty="0" err="1">
                <a:solidFill>
                  <a:srgbClr val="002060"/>
                </a:solidFill>
                <a:latin typeface="Montserrat Medium"/>
                <a:ea typeface="Montserrat Medium"/>
                <a:cs typeface="Montserrat Medium"/>
                <a:sym typeface="Montserrat Medium"/>
              </a:rPr>
              <a:t>definitive</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amount</a:t>
            </a:r>
            <a:r>
              <a:rPr lang="tr-TR" sz="2000" b="0" i="0" u="none" strike="noStrike" cap="none" dirty="0">
                <a:solidFill>
                  <a:srgbClr val="002060"/>
                </a:solidFill>
                <a:latin typeface="Montserrat Medium"/>
                <a:ea typeface="Montserrat Medium"/>
                <a:cs typeface="Montserrat Medium"/>
                <a:sym typeface="Montserrat Medium"/>
              </a:rPr>
              <a:t> of time, </a:t>
            </a:r>
            <a:r>
              <a:rPr lang="tr-TR" sz="2000" b="0" i="0" u="none" strike="noStrike" cap="none" dirty="0" err="1">
                <a:solidFill>
                  <a:srgbClr val="002060"/>
                </a:solidFill>
                <a:latin typeface="Montserrat Medium"/>
                <a:ea typeface="Montserrat Medium"/>
                <a:cs typeface="Montserrat Medium"/>
                <a:sym typeface="Montserrat Medium"/>
              </a:rPr>
              <a:t>effort</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and</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planning</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to</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complete</a:t>
            </a:r>
            <a:r>
              <a:rPr lang="tr-TR" sz="2000" b="0" i="0" u="none" strike="noStrike" cap="none" dirty="0">
                <a:solidFill>
                  <a:srgbClr val="002060"/>
                </a:solidFill>
                <a:latin typeface="Montserrat Medium"/>
                <a:ea typeface="Montserrat Medium"/>
                <a:cs typeface="Montserrat Medium"/>
                <a:sym typeface="Montserrat Medium"/>
              </a:rPr>
              <a:t>.</a:t>
            </a:r>
            <a:endParaRPr sz="2000" b="0" i="0" u="none" strike="noStrike" cap="none" dirty="0">
              <a:solidFill>
                <a:srgbClr val="002060"/>
              </a:solidFill>
              <a:latin typeface="Montserrat Medium"/>
              <a:ea typeface="Montserrat Medium"/>
              <a:cs typeface="Montserrat Medium"/>
              <a:sym typeface="Montserrat Medium"/>
            </a:endParaRPr>
          </a:p>
        </p:txBody>
      </p:sp>
      <p:pic>
        <p:nvPicPr>
          <p:cNvPr id="295" name="Google Shape;295;p32"/>
          <p:cNvPicPr preferRelativeResize="0"/>
          <p:nvPr/>
        </p:nvPicPr>
        <p:blipFill rotWithShape="1">
          <a:blip r:embed="rId3">
            <a:alphaModFix/>
          </a:blip>
          <a:srcRect/>
          <a:stretch/>
        </p:blipFill>
        <p:spPr>
          <a:xfrm>
            <a:off x="455075" y="1108807"/>
            <a:ext cx="901400" cy="901387"/>
          </a:xfrm>
          <a:prstGeom prst="rect">
            <a:avLst/>
          </a:prstGeom>
          <a:noFill/>
          <a:ln>
            <a:noFill/>
          </a:ln>
        </p:spPr>
      </p:pic>
      <p:pic>
        <p:nvPicPr>
          <p:cNvPr id="296" name="Google Shape;296;p32"/>
          <p:cNvPicPr preferRelativeResize="0"/>
          <p:nvPr/>
        </p:nvPicPr>
        <p:blipFill rotWithShape="1">
          <a:blip r:embed="rId4">
            <a:alphaModFix/>
          </a:blip>
          <a:srcRect/>
          <a:stretch/>
        </p:blipFill>
        <p:spPr>
          <a:xfrm>
            <a:off x="1168950" y="2541463"/>
            <a:ext cx="961925" cy="961925"/>
          </a:xfrm>
          <a:prstGeom prst="rect">
            <a:avLst/>
          </a:prstGeom>
          <a:noFill/>
          <a:ln>
            <a:noFill/>
          </a:ln>
        </p:spPr>
      </p:pic>
      <p:pic>
        <p:nvPicPr>
          <p:cNvPr id="297" name="Google Shape;297;p32"/>
          <p:cNvPicPr preferRelativeResize="0"/>
          <p:nvPr/>
        </p:nvPicPr>
        <p:blipFill rotWithShape="1">
          <a:blip r:embed="rId5">
            <a:alphaModFix/>
          </a:blip>
          <a:srcRect/>
          <a:stretch/>
        </p:blipFill>
        <p:spPr>
          <a:xfrm>
            <a:off x="4278150" y="2668274"/>
            <a:ext cx="901400" cy="835125"/>
          </a:xfrm>
          <a:prstGeom prst="rect">
            <a:avLst/>
          </a:prstGeom>
          <a:noFill/>
          <a:ln>
            <a:noFill/>
          </a:ln>
        </p:spPr>
      </p:pic>
      <p:sp>
        <p:nvSpPr>
          <p:cNvPr id="298" name="Google Shape;298;p32"/>
          <p:cNvSpPr txBox="1"/>
          <p:nvPr/>
        </p:nvSpPr>
        <p:spPr>
          <a:xfrm>
            <a:off x="227913" y="3656925"/>
            <a:ext cx="2844000" cy="468600"/>
          </a:xfrm>
          <a:prstGeom prst="rect">
            <a:avLst/>
          </a:prstGeom>
          <a:noFill/>
          <a:ln>
            <a:noFill/>
          </a:ln>
        </p:spPr>
        <p:txBody>
          <a:bodyPr spcFirstLastPara="1" wrap="square" lIns="91425" tIns="91425" rIns="91425" bIns="91425" anchor="ctr" anchorCtr="0">
            <a:noAutofit/>
          </a:bodyPr>
          <a:lstStyle/>
          <a:p>
            <a:pPr marL="0" marR="0" lvl="0" indent="0" algn="ctr" rtl="0">
              <a:lnSpc>
                <a:spcPct val="125000"/>
              </a:lnSpc>
              <a:spcBef>
                <a:spcPts val="1100"/>
              </a:spcBef>
              <a:spcAft>
                <a:spcPts val="1100"/>
              </a:spcAft>
              <a:buClr>
                <a:srgbClr val="000000"/>
              </a:buClr>
              <a:buSzPts val="2200"/>
              <a:buFont typeface="Arial"/>
              <a:buNone/>
            </a:pPr>
            <a:r>
              <a:rPr lang="tr-TR" sz="2200" b="0" i="0" u="none" strike="noStrike" cap="none">
                <a:solidFill>
                  <a:srgbClr val="0B5394"/>
                </a:solidFill>
                <a:latin typeface="Raleway"/>
                <a:ea typeface="Raleway"/>
                <a:cs typeface="Raleway"/>
                <a:sym typeface="Raleway"/>
              </a:rPr>
              <a:t>Goals &amp; Objectives</a:t>
            </a:r>
            <a:endParaRPr sz="100" b="0" i="0" u="none" strike="noStrike" cap="none">
              <a:solidFill>
                <a:srgbClr val="000000"/>
              </a:solidFill>
              <a:latin typeface="Arial"/>
              <a:ea typeface="Arial"/>
              <a:cs typeface="Arial"/>
              <a:sym typeface="Arial"/>
            </a:endParaRPr>
          </a:p>
        </p:txBody>
      </p:sp>
      <p:sp>
        <p:nvSpPr>
          <p:cNvPr id="299" name="Google Shape;299;p32"/>
          <p:cNvSpPr txBox="1"/>
          <p:nvPr/>
        </p:nvSpPr>
        <p:spPr>
          <a:xfrm>
            <a:off x="3423063" y="3656925"/>
            <a:ext cx="2844000" cy="468600"/>
          </a:xfrm>
          <a:prstGeom prst="rect">
            <a:avLst/>
          </a:prstGeom>
          <a:noFill/>
          <a:ln>
            <a:noFill/>
          </a:ln>
        </p:spPr>
        <p:txBody>
          <a:bodyPr spcFirstLastPara="1" wrap="square" lIns="91425" tIns="91425" rIns="91425" bIns="91425" anchor="ctr" anchorCtr="0">
            <a:noAutofit/>
          </a:bodyPr>
          <a:lstStyle/>
          <a:p>
            <a:pPr marL="0" marR="0" lvl="0" indent="0" algn="ctr" rtl="0">
              <a:lnSpc>
                <a:spcPct val="125000"/>
              </a:lnSpc>
              <a:spcBef>
                <a:spcPts val="1100"/>
              </a:spcBef>
              <a:spcAft>
                <a:spcPts val="1100"/>
              </a:spcAft>
              <a:buClr>
                <a:srgbClr val="000000"/>
              </a:buClr>
              <a:buSzPts val="2200"/>
              <a:buFont typeface="Arial"/>
              <a:buNone/>
            </a:pPr>
            <a:r>
              <a:rPr lang="tr-TR" sz="2200" b="0" i="0" u="none" strike="noStrike" cap="none">
                <a:solidFill>
                  <a:srgbClr val="0B5394"/>
                </a:solidFill>
                <a:latin typeface="Raleway"/>
                <a:ea typeface="Raleway"/>
                <a:cs typeface="Raleway"/>
                <a:sym typeface="Raleway"/>
              </a:rPr>
              <a:t>Fixed period of time</a:t>
            </a:r>
            <a:endParaRPr sz="100" b="0" i="0" u="none" strike="noStrike" cap="none">
              <a:solidFill>
                <a:srgbClr val="000000"/>
              </a:solidFill>
              <a:latin typeface="Arial"/>
              <a:ea typeface="Arial"/>
              <a:cs typeface="Arial"/>
              <a:sym typeface="Arial"/>
            </a:endParaRPr>
          </a:p>
        </p:txBody>
      </p:sp>
      <p:pic>
        <p:nvPicPr>
          <p:cNvPr id="300" name="Google Shape;300;p32"/>
          <p:cNvPicPr preferRelativeResize="0"/>
          <p:nvPr/>
        </p:nvPicPr>
        <p:blipFill rotWithShape="1">
          <a:blip r:embed="rId6">
            <a:alphaModFix/>
          </a:blip>
          <a:srcRect/>
          <a:stretch/>
        </p:blipFill>
        <p:spPr>
          <a:xfrm>
            <a:off x="7326825" y="2668275"/>
            <a:ext cx="835125" cy="835125"/>
          </a:xfrm>
          <a:prstGeom prst="rect">
            <a:avLst/>
          </a:prstGeom>
          <a:noFill/>
          <a:ln>
            <a:noFill/>
          </a:ln>
        </p:spPr>
      </p:pic>
      <p:pic>
        <p:nvPicPr>
          <p:cNvPr id="301" name="Google Shape;301;p32"/>
          <p:cNvPicPr preferRelativeResize="0"/>
          <p:nvPr/>
        </p:nvPicPr>
        <p:blipFill rotWithShape="1">
          <a:blip r:embed="rId7">
            <a:alphaModFix/>
          </a:blip>
          <a:srcRect/>
          <a:stretch/>
        </p:blipFill>
        <p:spPr>
          <a:xfrm>
            <a:off x="7823600" y="1179463"/>
            <a:ext cx="760075" cy="760075"/>
          </a:xfrm>
          <a:prstGeom prst="rect">
            <a:avLst/>
          </a:prstGeom>
          <a:noFill/>
          <a:ln>
            <a:noFill/>
          </a:ln>
        </p:spPr>
      </p:pic>
      <p:sp>
        <p:nvSpPr>
          <p:cNvPr id="302" name="Google Shape;302;p32"/>
          <p:cNvSpPr txBox="1"/>
          <p:nvPr/>
        </p:nvSpPr>
        <p:spPr>
          <a:xfrm>
            <a:off x="6618198" y="3656925"/>
            <a:ext cx="2318700" cy="468600"/>
          </a:xfrm>
          <a:prstGeom prst="rect">
            <a:avLst/>
          </a:prstGeom>
          <a:noFill/>
          <a:ln>
            <a:noFill/>
          </a:ln>
        </p:spPr>
        <p:txBody>
          <a:bodyPr spcFirstLastPara="1" wrap="square" lIns="91425" tIns="91425" rIns="91425" bIns="91425" anchor="ctr" anchorCtr="0">
            <a:noAutofit/>
          </a:bodyPr>
          <a:lstStyle/>
          <a:p>
            <a:pPr marL="0" marR="0" lvl="0" indent="0" algn="ctr" rtl="0">
              <a:lnSpc>
                <a:spcPct val="125000"/>
              </a:lnSpc>
              <a:spcBef>
                <a:spcPts val="1100"/>
              </a:spcBef>
              <a:spcAft>
                <a:spcPts val="1100"/>
              </a:spcAft>
              <a:buClr>
                <a:srgbClr val="000000"/>
              </a:buClr>
              <a:buSzPts val="2200"/>
              <a:buFont typeface="Arial"/>
              <a:buNone/>
            </a:pPr>
            <a:r>
              <a:rPr lang="tr-TR" sz="2200" b="0" i="0" u="none" strike="noStrike" cap="none">
                <a:solidFill>
                  <a:srgbClr val="0B5394"/>
                </a:solidFill>
                <a:latin typeface="Raleway"/>
                <a:ea typeface="Raleway"/>
                <a:cs typeface="Raleway"/>
                <a:sym typeface="Raleway"/>
              </a:rPr>
              <a:t>Certain budget</a:t>
            </a:r>
            <a:endParaRPr sz="100" b="0" i="0" u="none" strike="noStrike" cap="none">
              <a:solidFill>
                <a:srgbClr val="000000"/>
              </a:solidFill>
              <a:latin typeface="Arial"/>
              <a:ea typeface="Arial"/>
              <a:cs typeface="Arial"/>
              <a:sym typeface="Arial"/>
            </a:endParaRPr>
          </a:p>
        </p:txBody>
      </p:sp>
      <p:sp>
        <p:nvSpPr>
          <p:cNvPr id="303" name="Google Shape;303;p32"/>
          <p:cNvSpPr/>
          <p:nvPr/>
        </p:nvSpPr>
        <p:spPr>
          <a:xfrm>
            <a:off x="366450" y="4202850"/>
            <a:ext cx="8411100" cy="694200"/>
          </a:xfrm>
          <a:prstGeom prst="roundRect">
            <a:avLst>
              <a:gd name="adj" fmla="val 16667"/>
            </a:avLst>
          </a:prstGeom>
          <a:solidFill>
            <a:srgbClr val="FF0000"/>
          </a:solid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35999" marR="35999" lvl="0" indent="0" algn="ctr" rtl="0">
              <a:lnSpc>
                <a:spcPct val="110000"/>
              </a:lnSpc>
              <a:spcBef>
                <a:spcPts val="600"/>
              </a:spcBef>
              <a:spcAft>
                <a:spcPts val="0"/>
              </a:spcAft>
              <a:buClr>
                <a:srgbClr val="000000"/>
              </a:buClr>
              <a:buSzPts val="2000"/>
              <a:buFont typeface="Arial"/>
              <a:buNone/>
            </a:pPr>
            <a:r>
              <a:rPr lang="tr-TR" sz="2000" b="0" i="0" u="none" strike="noStrike" cap="none" dirty="0">
                <a:solidFill>
                  <a:srgbClr val="FFFFFF"/>
                </a:solidFill>
                <a:latin typeface="Montserrat Medium"/>
                <a:ea typeface="Montserrat Medium"/>
                <a:cs typeface="Montserrat Medium"/>
                <a:sym typeface="Montserrat Medium"/>
              </a:rPr>
              <a:t>Agile </a:t>
            </a:r>
            <a:r>
              <a:rPr lang="tr-TR" sz="2000" b="0" i="0" u="none" strike="noStrike" cap="none" dirty="0" err="1">
                <a:solidFill>
                  <a:srgbClr val="FFFFFF"/>
                </a:solidFill>
                <a:latin typeface="Montserrat Medium"/>
                <a:ea typeface="Montserrat Medium"/>
                <a:cs typeface="Montserrat Medium"/>
                <a:sym typeface="Montserrat Medium"/>
              </a:rPr>
              <a:t>approaches</a:t>
            </a:r>
            <a:r>
              <a:rPr lang="tr-TR" sz="2000" b="0" i="0" u="none" strike="noStrike" cap="none" dirty="0">
                <a:solidFill>
                  <a:srgbClr val="FFFFFF"/>
                </a:solidFill>
                <a:latin typeface="Montserrat Medium"/>
                <a:ea typeface="Montserrat Medium"/>
                <a:cs typeface="Montserrat Medium"/>
                <a:sym typeface="Montserrat Medium"/>
              </a:rPr>
              <a:t> </a:t>
            </a:r>
            <a:r>
              <a:rPr lang="tr-TR" sz="2000" b="0" i="0" u="none" strike="noStrike" cap="none" dirty="0" err="1">
                <a:solidFill>
                  <a:srgbClr val="FFFFFF"/>
                </a:solidFill>
                <a:latin typeface="Montserrat Medium"/>
                <a:ea typeface="Montserrat Medium"/>
                <a:cs typeface="Montserrat Medium"/>
                <a:sym typeface="Montserrat Medium"/>
              </a:rPr>
              <a:t>are</a:t>
            </a:r>
            <a:r>
              <a:rPr lang="tr-TR" sz="2000" b="0" i="0" u="none" strike="noStrike" cap="none" dirty="0">
                <a:solidFill>
                  <a:srgbClr val="FFFFFF"/>
                </a:solidFill>
                <a:latin typeface="Montserrat Medium"/>
                <a:ea typeface="Montserrat Medium"/>
                <a:cs typeface="Montserrat Medium"/>
                <a:sym typeface="Montserrat Medium"/>
              </a:rPr>
              <a:t> a </a:t>
            </a:r>
            <a:r>
              <a:rPr lang="tr-TR" sz="2000" b="0" i="0" u="none" strike="noStrike" cap="none" dirty="0" err="1">
                <a:solidFill>
                  <a:srgbClr val="FFFFFF"/>
                </a:solidFill>
                <a:latin typeface="Montserrat Medium"/>
                <a:ea typeface="Montserrat Medium"/>
                <a:cs typeface="Montserrat Medium"/>
                <a:sym typeface="Montserrat Medium"/>
              </a:rPr>
              <a:t>response</a:t>
            </a:r>
            <a:r>
              <a:rPr lang="tr-TR" sz="2000" b="0" i="0" u="none" strike="noStrike" cap="none" dirty="0">
                <a:solidFill>
                  <a:srgbClr val="FFFFFF"/>
                </a:solidFill>
                <a:latin typeface="Montserrat Medium"/>
                <a:ea typeface="Montserrat Medium"/>
                <a:cs typeface="Montserrat Medium"/>
                <a:sym typeface="Montserrat Medium"/>
              </a:rPr>
              <a:t> </a:t>
            </a:r>
            <a:r>
              <a:rPr lang="tr-TR" sz="2000" b="0" i="0" u="none" strike="noStrike" cap="none" dirty="0" err="1">
                <a:solidFill>
                  <a:srgbClr val="FFFFFF"/>
                </a:solidFill>
                <a:latin typeface="Montserrat Medium"/>
                <a:ea typeface="Montserrat Medium"/>
                <a:cs typeface="Montserrat Medium"/>
                <a:sym typeface="Montserrat Medium"/>
              </a:rPr>
              <a:t>to</a:t>
            </a:r>
            <a:r>
              <a:rPr lang="tr-TR" sz="2000" b="0" i="0" u="none" strike="noStrike" cap="none" dirty="0">
                <a:solidFill>
                  <a:srgbClr val="FFFFFF"/>
                </a:solidFill>
                <a:latin typeface="Montserrat Medium"/>
                <a:ea typeface="Montserrat Medium"/>
                <a:cs typeface="Montserrat Medium"/>
                <a:sym typeface="Montserrat Medium"/>
              </a:rPr>
              <a:t> </a:t>
            </a:r>
            <a:r>
              <a:rPr lang="tr-TR" sz="2000" b="0" i="0" u="none" strike="noStrike" cap="none" dirty="0" err="1">
                <a:solidFill>
                  <a:srgbClr val="FFFFFF"/>
                </a:solidFill>
                <a:latin typeface="Montserrat Medium"/>
                <a:ea typeface="Montserrat Medium"/>
                <a:cs typeface="Montserrat Medium"/>
                <a:sym typeface="Montserrat Medium"/>
              </a:rPr>
              <a:t>the</a:t>
            </a:r>
            <a:r>
              <a:rPr lang="tr-TR" sz="2000" b="0" i="0" u="none" strike="noStrike" cap="none" dirty="0">
                <a:solidFill>
                  <a:srgbClr val="FFFFFF"/>
                </a:solidFill>
                <a:latin typeface="Montserrat Medium"/>
                <a:ea typeface="Montserrat Medium"/>
                <a:cs typeface="Montserrat Medium"/>
                <a:sym typeface="Montserrat Medium"/>
              </a:rPr>
              <a:t> </a:t>
            </a:r>
            <a:r>
              <a:rPr lang="tr-TR" sz="2000" b="0" i="0" u="none" strike="noStrike" cap="none" dirty="0" err="1">
                <a:solidFill>
                  <a:srgbClr val="FFFFFF"/>
                </a:solidFill>
                <a:latin typeface="Montserrat Medium"/>
                <a:ea typeface="Montserrat Medium"/>
                <a:cs typeface="Montserrat Medium"/>
                <a:sym typeface="Montserrat Medium"/>
              </a:rPr>
              <a:t>need</a:t>
            </a:r>
            <a:r>
              <a:rPr lang="tr-TR" sz="2000" b="0" i="0" u="none" strike="noStrike" cap="none" dirty="0">
                <a:solidFill>
                  <a:srgbClr val="FFFFFF"/>
                </a:solidFill>
                <a:latin typeface="Montserrat Medium"/>
                <a:ea typeface="Montserrat Medium"/>
                <a:cs typeface="Montserrat Medium"/>
                <a:sym typeface="Montserrat Medium"/>
              </a:rPr>
              <a:t> </a:t>
            </a:r>
            <a:r>
              <a:rPr lang="tr-TR" sz="2000" b="0" i="0" u="none" strike="noStrike" cap="none" dirty="0" err="1">
                <a:solidFill>
                  <a:srgbClr val="FFFFFF"/>
                </a:solidFill>
                <a:latin typeface="Montserrat Medium"/>
                <a:ea typeface="Montserrat Medium"/>
                <a:cs typeface="Montserrat Medium"/>
                <a:sym typeface="Montserrat Medium"/>
              </a:rPr>
              <a:t>to</a:t>
            </a:r>
            <a:r>
              <a:rPr lang="tr-TR" sz="2000" b="0" i="0" u="none" strike="noStrike" cap="none" dirty="0">
                <a:solidFill>
                  <a:srgbClr val="FFFFFF"/>
                </a:solidFill>
                <a:latin typeface="Montserrat Medium"/>
                <a:ea typeface="Montserrat Medium"/>
                <a:cs typeface="Montserrat Medium"/>
                <a:sym typeface="Montserrat Medium"/>
              </a:rPr>
              <a:t> modernize PM.</a:t>
            </a:r>
            <a:endParaRPr sz="2000" b="0" i="0" u="none" strike="noStrike" cap="none" dirty="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309" name="Google Shape;309;p33"/>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a:solidFill>
                  <a:srgbClr val="741B47"/>
                </a:solidFill>
                <a:latin typeface="Raleway Medium"/>
                <a:ea typeface="Raleway Medium"/>
                <a:cs typeface="Raleway Medium"/>
                <a:sym typeface="Raleway Medium"/>
              </a:rPr>
              <a:t>The Origins of Modern PM</a:t>
            </a:r>
            <a:endParaRPr sz="4000" b="0" i="0" u="none" strike="noStrike" cap="none">
              <a:solidFill>
                <a:srgbClr val="741B47"/>
              </a:solidFill>
              <a:latin typeface="Raleway Medium"/>
              <a:ea typeface="Raleway Medium"/>
              <a:cs typeface="Raleway Medium"/>
              <a:sym typeface="Raleway Medium"/>
            </a:endParaRPr>
          </a:p>
        </p:txBody>
      </p:sp>
      <p:pic>
        <p:nvPicPr>
          <p:cNvPr id="310" name="Google Shape;310;p33"/>
          <p:cNvPicPr preferRelativeResize="0"/>
          <p:nvPr/>
        </p:nvPicPr>
        <p:blipFill rotWithShape="1">
          <a:blip r:embed="rId3">
            <a:alphaModFix/>
          </a:blip>
          <a:srcRect/>
          <a:stretch/>
        </p:blipFill>
        <p:spPr>
          <a:xfrm>
            <a:off x="717900" y="1620050"/>
            <a:ext cx="941347" cy="902500"/>
          </a:xfrm>
          <a:prstGeom prst="rect">
            <a:avLst/>
          </a:prstGeom>
          <a:noFill/>
          <a:ln>
            <a:noFill/>
          </a:ln>
        </p:spPr>
      </p:pic>
      <p:sp>
        <p:nvSpPr>
          <p:cNvPr id="311" name="Google Shape;311;p33"/>
          <p:cNvSpPr txBox="1"/>
          <p:nvPr/>
        </p:nvSpPr>
        <p:spPr>
          <a:xfrm>
            <a:off x="90025" y="2630075"/>
            <a:ext cx="3033000" cy="74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FF"/>
                </a:solidFill>
                <a:latin typeface="Montserrat Medium"/>
                <a:ea typeface="Montserrat Medium"/>
                <a:cs typeface="Montserrat Medium"/>
                <a:sym typeface="Montserrat Medium"/>
              </a:rPr>
              <a:t>step-by-step manufacturing </a:t>
            </a:r>
            <a:endParaRPr sz="1800" b="0" i="0" u="none" strike="noStrike" cap="none">
              <a:solidFill>
                <a:srgbClr val="0000FF"/>
              </a:solidFill>
              <a:latin typeface="Montserrat Medium"/>
              <a:ea typeface="Montserrat Medium"/>
              <a:cs typeface="Montserrat Medium"/>
              <a:sym typeface="Montserrat Medium"/>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FF"/>
                </a:solidFill>
                <a:latin typeface="Montserrat Medium"/>
                <a:ea typeface="Montserrat Medium"/>
                <a:cs typeface="Montserrat Medium"/>
                <a:sym typeface="Montserrat Medium"/>
              </a:rPr>
              <a:t>models</a:t>
            </a:r>
            <a:endParaRPr sz="1800" b="0" i="0" u="none" strike="noStrike" cap="none">
              <a:solidFill>
                <a:srgbClr val="0000FF"/>
              </a:solidFill>
              <a:latin typeface="Montserrat Medium"/>
              <a:ea typeface="Montserrat Medium"/>
              <a:cs typeface="Montserrat Medium"/>
              <a:sym typeface="Montserrat Medium"/>
            </a:endParaRPr>
          </a:p>
        </p:txBody>
      </p:sp>
      <p:pic>
        <p:nvPicPr>
          <p:cNvPr id="312" name="Google Shape;312;p33"/>
          <p:cNvPicPr preferRelativeResize="0"/>
          <p:nvPr/>
        </p:nvPicPr>
        <p:blipFill rotWithShape="1">
          <a:blip r:embed="rId4">
            <a:alphaModFix/>
          </a:blip>
          <a:srcRect/>
          <a:stretch/>
        </p:blipFill>
        <p:spPr>
          <a:xfrm>
            <a:off x="1659250" y="1678288"/>
            <a:ext cx="747200" cy="747200"/>
          </a:xfrm>
          <a:prstGeom prst="rect">
            <a:avLst/>
          </a:prstGeom>
          <a:noFill/>
          <a:ln>
            <a:noFill/>
          </a:ln>
        </p:spPr>
      </p:pic>
      <p:sp>
        <p:nvSpPr>
          <p:cNvPr id="313" name="Google Shape;313;p33"/>
          <p:cNvSpPr/>
          <p:nvPr/>
        </p:nvSpPr>
        <p:spPr>
          <a:xfrm>
            <a:off x="620713" y="1070588"/>
            <a:ext cx="1971600" cy="468600"/>
          </a:xfrm>
          <a:prstGeom prst="roundRect">
            <a:avLst>
              <a:gd name="adj" fmla="val 16667"/>
            </a:avLst>
          </a:prstGeom>
          <a:solidFill>
            <a:srgbClr val="FFD966"/>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800"/>
              <a:buFont typeface="Arial"/>
              <a:buNone/>
            </a:pPr>
            <a:r>
              <a:rPr lang="tr-TR" sz="1800" b="0" i="0" u="none" strike="noStrike" cap="none">
                <a:solidFill>
                  <a:srgbClr val="741B47"/>
                </a:solidFill>
                <a:latin typeface="Montserrat SemiBold"/>
                <a:ea typeface="Montserrat SemiBold"/>
                <a:cs typeface="Montserrat SemiBold"/>
                <a:sym typeface="Montserrat SemiBold"/>
              </a:rPr>
              <a:t>WWII</a:t>
            </a:r>
            <a:endParaRPr sz="1800" b="0" i="0" u="none" strike="noStrike" cap="none">
              <a:solidFill>
                <a:srgbClr val="741B47"/>
              </a:solidFill>
              <a:latin typeface="Montserrat SemiBold"/>
              <a:ea typeface="Montserrat SemiBold"/>
              <a:cs typeface="Montserrat SemiBold"/>
              <a:sym typeface="Montserrat SemiBold"/>
            </a:endParaRPr>
          </a:p>
        </p:txBody>
      </p:sp>
      <p:sp>
        <p:nvSpPr>
          <p:cNvPr id="314" name="Google Shape;314;p33"/>
          <p:cNvSpPr txBox="1"/>
          <p:nvPr/>
        </p:nvSpPr>
        <p:spPr>
          <a:xfrm>
            <a:off x="3025438" y="2603400"/>
            <a:ext cx="3033000" cy="56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FF"/>
                </a:solidFill>
                <a:latin typeface="Montserrat Medium"/>
                <a:ea typeface="Montserrat Medium"/>
                <a:cs typeface="Montserrat Medium"/>
                <a:sym typeface="Montserrat Medium"/>
              </a:rPr>
              <a:t>manufacturing </a:t>
            </a:r>
            <a:endParaRPr sz="1800" b="0" i="0" u="none" strike="noStrike" cap="none">
              <a:solidFill>
                <a:srgbClr val="0000FF"/>
              </a:solidFill>
              <a:latin typeface="Montserrat Medium"/>
              <a:ea typeface="Montserrat Medium"/>
              <a:cs typeface="Montserrat Medium"/>
              <a:sym typeface="Montserrat Medium"/>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FF"/>
                </a:solidFill>
                <a:latin typeface="Montserrat Medium"/>
                <a:ea typeface="Montserrat Medium"/>
                <a:cs typeface="Montserrat Medium"/>
                <a:sym typeface="Montserrat Medium"/>
              </a:rPr>
              <a:t>process</a:t>
            </a:r>
            <a:endParaRPr sz="1800" b="0" i="0" u="none" strike="noStrike" cap="none">
              <a:solidFill>
                <a:srgbClr val="0000FF"/>
              </a:solidFill>
              <a:latin typeface="Montserrat Medium"/>
              <a:ea typeface="Montserrat Medium"/>
              <a:cs typeface="Montserrat Medium"/>
              <a:sym typeface="Montserrat Medium"/>
            </a:endParaRPr>
          </a:p>
        </p:txBody>
      </p:sp>
      <p:sp>
        <p:nvSpPr>
          <p:cNvPr id="315" name="Google Shape;315;p33"/>
          <p:cNvSpPr/>
          <p:nvPr/>
        </p:nvSpPr>
        <p:spPr>
          <a:xfrm>
            <a:off x="3556125" y="1070588"/>
            <a:ext cx="1971600" cy="468600"/>
          </a:xfrm>
          <a:prstGeom prst="roundRect">
            <a:avLst>
              <a:gd name="adj" fmla="val 16667"/>
            </a:avLst>
          </a:prstGeom>
          <a:solidFill>
            <a:srgbClr val="FFD966"/>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800"/>
              <a:buFont typeface="Arial"/>
              <a:buNone/>
            </a:pPr>
            <a:r>
              <a:rPr lang="tr-TR" sz="1800" b="0" i="0" u="none" strike="noStrike" cap="none">
                <a:solidFill>
                  <a:srgbClr val="741B47"/>
                </a:solidFill>
                <a:latin typeface="Montserrat SemiBold"/>
                <a:ea typeface="Montserrat SemiBold"/>
                <a:cs typeface="Montserrat SemiBold"/>
                <a:sym typeface="Montserrat SemiBold"/>
              </a:rPr>
              <a:t>1940-1950’s</a:t>
            </a:r>
            <a:endParaRPr sz="1800" b="0" i="0" u="none" strike="noStrike" cap="none">
              <a:solidFill>
                <a:srgbClr val="741B47"/>
              </a:solidFill>
              <a:latin typeface="Montserrat SemiBold"/>
              <a:ea typeface="Montserrat SemiBold"/>
              <a:cs typeface="Montserrat SemiBold"/>
              <a:sym typeface="Montserrat SemiBold"/>
            </a:endParaRPr>
          </a:p>
        </p:txBody>
      </p:sp>
      <p:pic>
        <p:nvPicPr>
          <p:cNvPr id="316" name="Google Shape;316;p33"/>
          <p:cNvPicPr preferRelativeResize="0"/>
          <p:nvPr/>
        </p:nvPicPr>
        <p:blipFill rotWithShape="1">
          <a:blip r:embed="rId5">
            <a:alphaModFix/>
          </a:blip>
          <a:srcRect/>
          <a:stretch/>
        </p:blipFill>
        <p:spPr>
          <a:xfrm>
            <a:off x="4052200" y="1500412"/>
            <a:ext cx="1110175" cy="1110175"/>
          </a:xfrm>
          <a:prstGeom prst="rect">
            <a:avLst/>
          </a:prstGeom>
          <a:noFill/>
          <a:ln>
            <a:noFill/>
          </a:ln>
        </p:spPr>
      </p:pic>
      <p:sp>
        <p:nvSpPr>
          <p:cNvPr id="317" name="Google Shape;317;p33"/>
          <p:cNvSpPr txBox="1"/>
          <p:nvPr/>
        </p:nvSpPr>
        <p:spPr>
          <a:xfrm>
            <a:off x="6146725" y="2622825"/>
            <a:ext cx="3033000" cy="56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FF"/>
                </a:solidFill>
                <a:latin typeface="Montserrat Medium"/>
                <a:ea typeface="Montserrat Medium"/>
                <a:cs typeface="Montserrat Medium"/>
                <a:sym typeface="Montserrat Medium"/>
              </a:rPr>
              <a:t>waterfall </a:t>
            </a:r>
            <a:endParaRPr sz="1800" b="0" i="0" u="none" strike="noStrike" cap="none">
              <a:solidFill>
                <a:srgbClr val="0000FF"/>
              </a:solidFill>
              <a:latin typeface="Montserrat Medium"/>
              <a:ea typeface="Montserrat Medium"/>
              <a:cs typeface="Montserrat Medium"/>
              <a:sym typeface="Montserrat Medium"/>
            </a:endParaRPr>
          </a:p>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FF"/>
                </a:solidFill>
                <a:latin typeface="Montserrat Medium"/>
                <a:ea typeface="Montserrat Medium"/>
                <a:cs typeface="Montserrat Medium"/>
                <a:sym typeface="Montserrat Medium"/>
              </a:rPr>
              <a:t>model</a:t>
            </a:r>
            <a:endParaRPr sz="1800" b="0" i="0" u="none" strike="noStrike" cap="none">
              <a:solidFill>
                <a:srgbClr val="0000FF"/>
              </a:solidFill>
              <a:latin typeface="Montserrat Medium"/>
              <a:ea typeface="Montserrat Medium"/>
              <a:cs typeface="Montserrat Medium"/>
              <a:sym typeface="Montserrat Medium"/>
            </a:endParaRPr>
          </a:p>
        </p:txBody>
      </p:sp>
      <p:sp>
        <p:nvSpPr>
          <p:cNvPr id="318" name="Google Shape;318;p33"/>
          <p:cNvSpPr/>
          <p:nvPr/>
        </p:nvSpPr>
        <p:spPr>
          <a:xfrm>
            <a:off x="6677413" y="1070588"/>
            <a:ext cx="1971600" cy="468600"/>
          </a:xfrm>
          <a:prstGeom prst="roundRect">
            <a:avLst>
              <a:gd name="adj" fmla="val 16667"/>
            </a:avLst>
          </a:prstGeom>
          <a:solidFill>
            <a:srgbClr val="FFD966"/>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0000"/>
              </a:lnSpc>
              <a:spcBef>
                <a:spcPts val="600"/>
              </a:spcBef>
              <a:spcAft>
                <a:spcPts val="0"/>
              </a:spcAft>
              <a:buClr>
                <a:srgbClr val="000000"/>
              </a:buClr>
              <a:buSzPts val="1800"/>
              <a:buFont typeface="Arial"/>
              <a:buNone/>
            </a:pPr>
            <a:r>
              <a:rPr lang="tr-TR" sz="1800" b="0" i="0" u="none" strike="noStrike" cap="none">
                <a:solidFill>
                  <a:srgbClr val="741B47"/>
                </a:solidFill>
                <a:latin typeface="Montserrat SemiBold"/>
                <a:ea typeface="Montserrat SemiBold"/>
                <a:cs typeface="Montserrat SemiBold"/>
                <a:sym typeface="Montserrat SemiBold"/>
              </a:rPr>
              <a:t>after 1970’s</a:t>
            </a:r>
            <a:endParaRPr sz="1800" b="0" i="0" u="none" strike="noStrike" cap="none">
              <a:solidFill>
                <a:srgbClr val="741B47"/>
              </a:solidFill>
              <a:latin typeface="Montserrat SemiBold"/>
              <a:ea typeface="Montserrat SemiBold"/>
              <a:cs typeface="Montserrat SemiBold"/>
              <a:sym typeface="Montserrat SemiBold"/>
            </a:endParaRPr>
          </a:p>
        </p:txBody>
      </p:sp>
      <p:pic>
        <p:nvPicPr>
          <p:cNvPr id="319" name="Google Shape;319;p33"/>
          <p:cNvPicPr preferRelativeResize="0"/>
          <p:nvPr/>
        </p:nvPicPr>
        <p:blipFill rotWithShape="1">
          <a:blip r:embed="rId6">
            <a:alphaModFix/>
          </a:blip>
          <a:srcRect/>
          <a:stretch/>
        </p:blipFill>
        <p:spPr>
          <a:xfrm>
            <a:off x="7192550" y="1620050"/>
            <a:ext cx="941350" cy="941350"/>
          </a:xfrm>
          <a:prstGeom prst="rect">
            <a:avLst/>
          </a:prstGeom>
          <a:noFill/>
          <a:ln>
            <a:noFill/>
          </a:ln>
        </p:spPr>
      </p:pic>
      <p:sp>
        <p:nvSpPr>
          <p:cNvPr id="320" name="Google Shape;320;p33"/>
          <p:cNvSpPr/>
          <p:nvPr/>
        </p:nvSpPr>
        <p:spPr>
          <a:xfrm>
            <a:off x="493950" y="3668725"/>
            <a:ext cx="8156100" cy="902400"/>
          </a:xfrm>
          <a:prstGeom prst="roundRect">
            <a:avLst>
              <a:gd name="adj" fmla="val 16667"/>
            </a:avLst>
          </a:prstGeom>
          <a:solidFill>
            <a:srgbClr val="EAD1DC"/>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5999" marR="35999" lvl="0" indent="0" algn="ctr" rtl="0">
              <a:lnSpc>
                <a:spcPct val="110000"/>
              </a:lnSpc>
              <a:spcBef>
                <a:spcPts val="600"/>
              </a:spcBef>
              <a:spcAft>
                <a:spcPts val="0"/>
              </a:spcAft>
              <a:buClr>
                <a:srgbClr val="000000"/>
              </a:buClr>
              <a:buSzPts val="2000"/>
              <a:buFont typeface="Arial"/>
              <a:buNone/>
            </a:pPr>
            <a:r>
              <a:rPr lang="tr-TR" sz="2000" b="0" i="0" u="none" strike="noStrike" cap="none" dirty="0">
                <a:solidFill>
                  <a:srgbClr val="002060"/>
                </a:solidFill>
                <a:latin typeface="Montserrat Medium"/>
                <a:ea typeface="Montserrat Medium"/>
                <a:cs typeface="Montserrat Medium"/>
                <a:sym typeface="Montserrat Medium"/>
              </a:rPr>
              <a:t>On </a:t>
            </a:r>
            <a:r>
              <a:rPr lang="tr-TR" sz="2000" b="0" i="0" u="none" strike="noStrike" cap="none" dirty="0" err="1">
                <a:solidFill>
                  <a:srgbClr val="002060"/>
                </a:solidFill>
                <a:latin typeface="Montserrat Medium"/>
                <a:ea typeface="Montserrat Medium"/>
                <a:cs typeface="Montserrat Medium"/>
                <a:sym typeface="Montserrat Medium"/>
              </a:rPr>
              <a:t>waterfall</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projects</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you</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move</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to</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the</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next</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phase</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only</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when</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the</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prior</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one</a:t>
            </a:r>
            <a:r>
              <a:rPr lang="tr-TR" sz="2000" b="0" i="0" u="none" strike="noStrike" cap="none" dirty="0">
                <a:solidFill>
                  <a:srgbClr val="002060"/>
                </a:solidFill>
                <a:latin typeface="Montserrat Medium"/>
                <a:ea typeface="Montserrat Medium"/>
                <a:cs typeface="Montserrat Medium"/>
                <a:sym typeface="Montserrat Medium"/>
              </a:rPr>
              <a:t> is </a:t>
            </a:r>
            <a:r>
              <a:rPr lang="tr-TR" sz="2000" b="0" i="0" u="none" strike="noStrike" cap="none" dirty="0" err="1">
                <a:solidFill>
                  <a:srgbClr val="002060"/>
                </a:solidFill>
                <a:latin typeface="Montserrat Medium"/>
                <a:ea typeface="Montserrat Medium"/>
                <a:cs typeface="Montserrat Medium"/>
                <a:sym typeface="Montserrat Medium"/>
              </a:rPr>
              <a:t>complete</a:t>
            </a:r>
            <a:r>
              <a:rPr lang="tr-TR" sz="2000" b="0" i="0" u="none" strike="noStrike" cap="none" dirty="0">
                <a:solidFill>
                  <a:srgbClr val="002060"/>
                </a:solidFill>
                <a:latin typeface="Montserrat Medium"/>
                <a:ea typeface="Montserrat Medium"/>
                <a:cs typeface="Montserrat Medium"/>
                <a:sym typeface="Montserrat Medium"/>
              </a:rPr>
              <a:t> — </a:t>
            </a:r>
            <a:r>
              <a:rPr lang="tr-TR" sz="2000" b="0" i="0" u="none" strike="noStrike" cap="none" dirty="0" err="1">
                <a:solidFill>
                  <a:srgbClr val="002060"/>
                </a:solidFill>
                <a:latin typeface="Montserrat Medium"/>
                <a:ea typeface="Montserrat Medium"/>
                <a:cs typeface="Montserrat Medium"/>
                <a:sym typeface="Montserrat Medium"/>
              </a:rPr>
              <a:t>hence</a:t>
            </a:r>
            <a:r>
              <a:rPr lang="tr-TR" sz="2000" b="0" i="0" u="none" strike="noStrike" cap="none" dirty="0">
                <a:solidFill>
                  <a:srgbClr val="002060"/>
                </a:solidFill>
                <a:latin typeface="Montserrat Medium"/>
                <a:ea typeface="Montserrat Medium"/>
                <a:cs typeface="Montserrat Medium"/>
                <a:sym typeface="Montserrat Medium"/>
              </a:rPr>
              <a:t>, </a:t>
            </a:r>
            <a:r>
              <a:rPr lang="tr-TR" sz="2000" b="0" i="0" u="none" strike="noStrike" cap="none" dirty="0" err="1">
                <a:solidFill>
                  <a:srgbClr val="002060"/>
                </a:solidFill>
                <a:latin typeface="Montserrat Medium"/>
                <a:ea typeface="Montserrat Medium"/>
                <a:cs typeface="Montserrat Medium"/>
                <a:sym typeface="Montserrat Medium"/>
              </a:rPr>
              <a:t>the</a:t>
            </a:r>
            <a:r>
              <a:rPr lang="tr-TR" sz="2000" b="0" i="0" u="none" strike="noStrike" cap="none" dirty="0">
                <a:solidFill>
                  <a:srgbClr val="002060"/>
                </a:solidFill>
                <a:latin typeface="Montserrat Medium"/>
                <a:ea typeface="Montserrat Medium"/>
                <a:cs typeface="Montserrat Medium"/>
                <a:sym typeface="Montserrat Medium"/>
              </a:rPr>
              <a:t> name </a:t>
            </a:r>
            <a:r>
              <a:rPr lang="tr-TR" sz="2000" b="0" i="0" u="none" strike="noStrike" cap="none" dirty="0" err="1">
                <a:solidFill>
                  <a:srgbClr val="002060"/>
                </a:solidFill>
                <a:latin typeface="Montserrat Medium"/>
                <a:ea typeface="Montserrat Medium"/>
                <a:cs typeface="Montserrat Medium"/>
                <a:sym typeface="Montserrat Medium"/>
              </a:rPr>
              <a:t>waterfall</a:t>
            </a:r>
            <a:r>
              <a:rPr lang="tr-TR" sz="2000" b="0" i="0" u="none" strike="noStrike" cap="none" dirty="0">
                <a:solidFill>
                  <a:srgbClr val="002060"/>
                </a:solidFill>
                <a:latin typeface="Montserrat Medium"/>
                <a:ea typeface="Montserrat Medium"/>
                <a:cs typeface="Montserrat Medium"/>
                <a:sym typeface="Montserrat Medium"/>
              </a:rPr>
              <a:t>.</a:t>
            </a:r>
            <a:endParaRPr sz="2000" b="0" i="0" u="none" strike="noStrike" cap="none" dirty="0">
              <a:solidFill>
                <a:srgbClr val="002060"/>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TotalTime>
  <Words>8627</Words>
  <Application>Microsoft Office PowerPoint</Application>
  <PresentationFormat>Ekran Gösterisi (16:9)</PresentationFormat>
  <Paragraphs>1063</Paragraphs>
  <Slides>68</Slides>
  <Notes>68</Notes>
  <HiddenSlides>0</HiddenSlides>
  <MMClips>0</MMClips>
  <ScaleCrop>false</ScaleCrop>
  <HeadingPairs>
    <vt:vector size="6" baseType="variant">
      <vt:variant>
        <vt:lpstr>Kullanılan Yazı Tipleri</vt:lpstr>
      </vt:variant>
      <vt:variant>
        <vt:i4>20</vt:i4>
      </vt:variant>
      <vt:variant>
        <vt:lpstr>Tema</vt:lpstr>
      </vt:variant>
      <vt:variant>
        <vt:i4>3</vt:i4>
      </vt:variant>
      <vt:variant>
        <vt:lpstr>Slayt Başlıkları</vt:lpstr>
      </vt:variant>
      <vt:variant>
        <vt:i4>68</vt:i4>
      </vt:variant>
    </vt:vector>
  </HeadingPairs>
  <TitlesOfParts>
    <vt:vector size="91" baseType="lpstr">
      <vt:lpstr>Raleway SemiBold</vt:lpstr>
      <vt:lpstr>Barlow Medium</vt:lpstr>
      <vt:lpstr>Proxima Nova</vt:lpstr>
      <vt:lpstr>Raleway Medium</vt:lpstr>
      <vt:lpstr>Raleway ExtraBold</vt:lpstr>
      <vt:lpstr>Arial</vt:lpstr>
      <vt:lpstr>Barlow Light</vt:lpstr>
      <vt:lpstr>Calibri</vt:lpstr>
      <vt:lpstr>Montserrat ExtraBold</vt:lpstr>
      <vt:lpstr>Montserrat SemiBold</vt:lpstr>
      <vt:lpstr>Montserrat Medium</vt:lpstr>
      <vt:lpstr>Oswald</vt:lpstr>
      <vt:lpstr>Georgia</vt:lpstr>
      <vt:lpstr>Montserrat</vt:lpstr>
      <vt:lpstr>Proxima Nova Semibold</vt:lpstr>
      <vt:lpstr>Barlow</vt:lpstr>
      <vt:lpstr>Times New Roman</vt:lpstr>
      <vt:lpstr>Raleway</vt:lpstr>
      <vt:lpstr>Roboto</vt:lpstr>
      <vt:lpstr>Staatliches</vt:lpstr>
      <vt:lpstr>Gaoler template</vt:lpstr>
      <vt:lpstr>Simple Light</vt:lpstr>
      <vt:lpstr>Gaoler template</vt:lpstr>
      <vt:lpstr>Agile Session 1</vt:lpstr>
      <vt:lpstr>PowerPoint Sunusu</vt:lpstr>
      <vt:lpstr>PowerPoint Sunusu</vt:lpstr>
      <vt:lpstr>PowerPoint Sunusu</vt:lpstr>
      <vt:lpstr>Table of Contents</vt:lpstr>
      <vt:lpstr>Modernizing Project Management</vt:lpstr>
      <vt:lpstr>Have you heard the Agile approach before?  What is your history about Agile?</vt:lpstr>
      <vt:lpstr>PowerPoint Sunusu</vt:lpstr>
      <vt:lpstr>PowerPoint Sunusu</vt:lpstr>
      <vt:lpstr>PowerPoint Sunusu</vt:lpstr>
      <vt:lpstr>PowerPoint Sunusu</vt:lpstr>
      <vt:lpstr>Agile Manifesto</vt:lpstr>
      <vt:lpstr>PowerPoint Sunusu</vt:lpstr>
      <vt:lpstr>PowerPoint Sunusu</vt:lpstr>
      <vt:lpstr>PowerPoint Sunusu</vt:lpstr>
      <vt:lpstr>PowerPoint Sunusu</vt:lpstr>
      <vt:lpstr>PowerPoint Sunusu</vt:lpstr>
      <vt:lpstr>PowerPoint Sunusu</vt:lpstr>
      <vt:lpstr>PowerPoint Sunusu</vt:lpstr>
      <vt:lpstr>Agile approaches can only be applied in software development, you can not use them for other types of products.</vt:lpstr>
      <vt:lpstr>PowerPoint Sunusu</vt:lpstr>
      <vt:lpstr>PowerPoint Sunusu</vt:lpstr>
      <vt:lpstr>Individuals and interactions over processes and tools Working software over comprehensive documentation …………………………..  over contract negotiation Responding to change over following a plan</vt:lpstr>
      <vt:lpstr>Agile Principles</vt:lpstr>
      <vt:lpstr>PowerPoint Sunusu</vt:lpstr>
      <vt:lpstr>PowerPoint Sunusu</vt:lpstr>
      <vt:lpstr>PowerPoint Sunusu</vt:lpstr>
      <vt:lpstr>PowerPoint Sunusu</vt:lpstr>
      <vt:lpstr>Satisfy the boss Welcome change Maintain simplicity Work together</vt:lpstr>
      <vt:lpstr>Overview of Agile Approach</vt:lpstr>
      <vt:lpstr>PowerPoint Sunusu</vt:lpstr>
      <vt:lpstr>PowerPoint Sunusu</vt:lpstr>
      <vt:lpstr>PowerPoint Sunusu</vt:lpstr>
      <vt:lpstr>PowerPoint Sunusu</vt:lpstr>
      <vt:lpstr>Agile Methods</vt:lpstr>
      <vt:lpstr>PowerPoint Sunusu</vt:lpstr>
      <vt:lpstr>PowerPoint Sunusu</vt:lpstr>
      <vt:lpstr>PowerPoint Sunusu</vt:lpstr>
      <vt:lpstr>PowerPoint Sunusu</vt:lpstr>
      <vt:lpstr>Scrum Overview</vt:lpstr>
      <vt:lpstr>PowerPoint Sunusu</vt:lpstr>
      <vt:lpstr>PowerPoint Sunusu</vt:lpstr>
      <vt:lpstr>PowerPoint Sunusu</vt:lpstr>
      <vt:lpstr>PowerPoint Sunusu</vt:lpstr>
      <vt:lpstr>PowerPoint Sunusu</vt:lpstr>
      <vt:lpstr>PowerPoint Sunusu</vt:lpstr>
      <vt:lpstr>PowerPoint Sunusu</vt:lpstr>
      <vt:lpstr>PowerPoint Sunusu</vt:lpstr>
      <vt:lpstr>What is Scrum?</vt:lpstr>
      <vt:lpstr>Scrum Roles</vt:lpstr>
      <vt:lpstr>PowerPoint Sunusu</vt:lpstr>
      <vt:lpstr>PowerPoint Sunusu</vt:lpstr>
      <vt:lpstr>PowerPoint Sunusu</vt:lpstr>
      <vt:lpstr>PowerPoint Sunusu</vt:lpstr>
      <vt:lpstr>PowerPoint Sunusu</vt:lpstr>
      <vt:lpstr>PowerPoint Sunusu</vt:lpstr>
      <vt:lpstr>Which one looks at the project from the customer's perspective?</vt:lpstr>
      <vt:lpstr>What is the role of the Scrum Master?</vt:lpstr>
      <vt:lpstr>PowerPoint Sunusu</vt:lpstr>
      <vt:lpstr>PowerPoint Sunusu</vt:lpstr>
      <vt:lpstr>PowerPoint Sunusu</vt:lpstr>
      <vt:lpstr>PowerPoint Sunusu</vt:lpstr>
      <vt:lpstr>What do we mean by a cross-functional Development Team?</vt:lpstr>
      <vt:lpstr>Agile Model</vt:lpstr>
      <vt:lpstr>Agile Model</vt:lpstr>
      <vt:lpstr>Agile Vs Traditional SDLC Models</vt:lpstr>
      <vt:lpstr>Agile Vs Traditional SDLC Models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Session 1</dc:title>
  <cp:lastModifiedBy>Şule Akın</cp:lastModifiedBy>
  <cp:revision>3</cp:revision>
  <dcterms:modified xsi:type="dcterms:W3CDTF">2024-01-10T06:58:03Z</dcterms:modified>
</cp:coreProperties>
</file>